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19" r:id="rId2"/>
    <p:sldId id="380" r:id="rId3"/>
    <p:sldId id="464" r:id="rId4"/>
    <p:sldId id="467" r:id="rId5"/>
    <p:sldId id="461" r:id="rId6"/>
    <p:sldId id="462" r:id="rId7"/>
    <p:sldId id="465" r:id="rId8"/>
    <p:sldId id="466" r:id="rId9"/>
    <p:sldId id="463" r:id="rId10"/>
  </p:sldIdLst>
  <p:sldSz cx="12190413" cy="6859588"/>
  <p:notesSz cx="6797675" cy="9926638"/>
  <p:custDataLst>
    <p:tags r:id="rId13"/>
  </p:custDataLst>
  <p:defaultTextStyle>
    <a:defPPr>
      <a:defRPr lang="fr-FR"/>
    </a:defPPr>
    <a:lvl1pPr marL="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0">
          <p15:clr>
            <a:srgbClr val="A4A3A4"/>
          </p15:clr>
        </p15:guide>
        <p15:guide id="2" orient="horz" pos="3798">
          <p15:clr>
            <a:srgbClr val="A4A3A4"/>
          </p15:clr>
        </p15:guide>
        <p15:guide id="3" orient="horz" pos="4002">
          <p15:clr>
            <a:srgbClr val="A4A3A4"/>
          </p15:clr>
        </p15:guide>
        <p15:guide id="4" pos="224">
          <p15:clr>
            <a:srgbClr val="A4A3A4"/>
          </p15:clr>
        </p15:guide>
        <p15:guide id="5" pos="74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76"/>
    <a:srgbClr val="3E2782"/>
    <a:srgbClr val="8C0479"/>
    <a:srgbClr val="47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5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824" y="32"/>
      </p:cViewPr>
      <p:guideLst>
        <p:guide orient="horz" pos="700"/>
        <p:guide orient="horz" pos="3798"/>
        <p:guide orient="horz" pos="4002"/>
        <p:guide pos="224"/>
        <p:guide pos="74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-3738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24h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Sheet1!$C$9:$E$9</c:f>
              <c:strCache>
                <c:ptCount val="3"/>
                <c:pt idx="0">
                  <c:v>ENCOR 5525 CS</c:v>
                </c:pt>
                <c:pt idx="1">
                  <c:v>ENCOR 446 CS</c:v>
                </c:pt>
                <c:pt idx="2">
                  <c:v>PS 608</c:v>
                </c:pt>
              </c:strCache>
            </c:strRef>
          </c:cat>
          <c:val>
            <c:numRef>
              <c:f>Sheet1!$C$10:$E$10</c:f>
              <c:numCache>
                <c:formatCode>General</c:formatCode>
                <c:ptCount val="3"/>
                <c:pt idx="0">
                  <c:v>4.03</c:v>
                </c:pt>
                <c:pt idx="1">
                  <c:v>3.19</c:v>
                </c:pt>
                <c:pt idx="2">
                  <c:v>7.43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8-4E32-B5DA-C70326F72B6E}"/>
            </c:ext>
          </c:extLst>
        </c:ser>
        <c:ser>
          <c:idx val="1"/>
          <c:order val="1"/>
          <c:tx>
            <c:strRef>
              <c:f>Sheet1!$B$11</c:f>
              <c:strCache>
                <c:ptCount val="1"/>
                <c:pt idx="0">
                  <c:v>48h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Sheet1!$C$9:$E$9</c:f>
              <c:strCache>
                <c:ptCount val="3"/>
                <c:pt idx="0">
                  <c:v>ENCOR 5525 CS</c:v>
                </c:pt>
                <c:pt idx="1">
                  <c:v>ENCOR 446 CS</c:v>
                </c:pt>
                <c:pt idx="2">
                  <c:v>PS 608</c:v>
                </c:pt>
              </c:strCache>
            </c:strRef>
          </c:cat>
          <c:val>
            <c:numRef>
              <c:f>Sheet1!$C$11:$E$11</c:f>
              <c:numCache>
                <c:formatCode>General</c:formatCode>
                <c:ptCount val="3"/>
                <c:pt idx="0">
                  <c:v>4.62</c:v>
                </c:pt>
                <c:pt idx="1">
                  <c:v>3.81</c:v>
                </c:pt>
                <c:pt idx="2">
                  <c:v>8.66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E8-4E32-B5DA-C70326F72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367168"/>
        <c:axId val="320162624"/>
      </c:barChart>
      <c:catAx>
        <c:axId val="21336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62624"/>
        <c:crosses val="autoZero"/>
        <c:auto val="1"/>
        <c:lblAlgn val="ctr"/>
        <c:lblOffset val="100"/>
        <c:noMultiLvlLbl val="0"/>
      </c:catAx>
      <c:valAx>
        <c:axId val="32016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Water absorption/%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36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Bonding</a:t>
            </a:r>
            <a:r>
              <a:rPr lang="en-US" baseline="0"/>
              <a:t> strength 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Sheet1!$C$33</c:f>
              <c:strCache>
                <c:ptCount val="1"/>
                <c:pt idx="0">
                  <c:v>7d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Sheet1!$D$32:$F$32</c:f>
              <c:strCache>
                <c:ptCount val="3"/>
                <c:pt idx="0">
                  <c:v>ENCOR 5525</c:v>
                </c:pt>
                <c:pt idx="1">
                  <c:v>ENCOR 446</c:v>
                </c:pt>
                <c:pt idx="2">
                  <c:v>PS 608</c:v>
                </c:pt>
              </c:strCache>
            </c:strRef>
          </c:cat>
          <c:val>
            <c:numRef>
              <c:f>Sheet1!$D$33:$F$33</c:f>
              <c:numCache>
                <c:formatCode>General</c:formatCode>
                <c:ptCount val="3"/>
                <c:pt idx="0">
                  <c:v>1.86</c:v>
                </c:pt>
                <c:pt idx="1">
                  <c:v>1.88</c:v>
                </c:pt>
                <c:pt idx="2">
                  <c:v>1.83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FD-4E9F-B7AB-9F6799BD9D02}"/>
            </c:ext>
          </c:extLst>
        </c:ser>
        <c:ser>
          <c:idx val="1"/>
          <c:order val="1"/>
          <c:tx>
            <c:strRef>
              <c:f>Sheet1!$C$34</c:f>
              <c:strCache>
                <c:ptCount val="1"/>
                <c:pt idx="0">
                  <c:v>28d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Sheet1!$D$32:$F$32</c:f>
              <c:strCache>
                <c:ptCount val="3"/>
                <c:pt idx="0">
                  <c:v>ENCOR 5525</c:v>
                </c:pt>
                <c:pt idx="1">
                  <c:v>ENCOR 446</c:v>
                </c:pt>
                <c:pt idx="2">
                  <c:v>PS 608</c:v>
                </c:pt>
              </c:strCache>
            </c:strRef>
          </c:cat>
          <c:val>
            <c:numRef>
              <c:f>Sheet1!$D$34:$F$34</c:f>
              <c:numCache>
                <c:formatCode>General</c:formatCode>
                <c:ptCount val="3"/>
                <c:pt idx="0">
                  <c:v>2.4</c:v>
                </c:pt>
                <c:pt idx="1">
                  <c:v>2.46</c:v>
                </c:pt>
                <c:pt idx="2">
                  <c:v>2.34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FD-4E9F-B7AB-9F6799BD9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163408"/>
        <c:axId val="320163800"/>
      </c:barChart>
      <c:catAx>
        <c:axId val="32016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63800"/>
        <c:crosses val="autoZero"/>
        <c:auto val="1"/>
        <c:lblAlgn val="ctr"/>
        <c:lblOffset val="100"/>
        <c:noMultiLvlLbl val="0"/>
      </c:catAx>
      <c:valAx>
        <c:axId val="32016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Bonding strength/MPa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6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Compressive/Flexural strength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Sheet1!$B$35:$C$35</c:f>
              <c:strCache>
                <c:ptCount val="2"/>
                <c:pt idx="0">
                  <c:v>Compressive strength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Sheet1!$D$32:$F$32</c:f>
              <c:strCache>
                <c:ptCount val="3"/>
                <c:pt idx="0">
                  <c:v>ENCOR 5525</c:v>
                </c:pt>
                <c:pt idx="1">
                  <c:v>ENCOR 446</c:v>
                </c:pt>
                <c:pt idx="2">
                  <c:v>PS 608</c:v>
                </c:pt>
              </c:strCache>
            </c:strRef>
          </c:cat>
          <c:val>
            <c:numRef>
              <c:f>Sheet1!$D$35:$F$35</c:f>
              <c:numCache>
                <c:formatCode>General</c:formatCode>
                <c:ptCount val="3"/>
                <c:pt idx="0">
                  <c:v>37.1</c:v>
                </c:pt>
                <c:pt idx="1">
                  <c:v>33.6</c:v>
                </c:pt>
                <c:pt idx="2">
                  <c:v>34.700000000000003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91-4F18-867B-11DBBE75455E}"/>
            </c:ext>
          </c:extLst>
        </c:ser>
        <c:ser>
          <c:idx val="1"/>
          <c:order val="1"/>
          <c:tx>
            <c:strRef>
              <c:f>Sheet1!$B$36:$C$36</c:f>
              <c:strCache>
                <c:ptCount val="2"/>
                <c:pt idx="0">
                  <c:v>Flexural strength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Sheet1!$D$32:$F$32</c:f>
              <c:strCache>
                <c:ptCount val="3"/>
                <c:pt idx="0">
                  <c:v>ENCOR 5525</c:v>
                </c:pt>
                <c:pt idx="1">
                  <c:v>ENCOR 446</c:v>
                </c:pt>
                <c:pt idx="2">
                  <c:v>PS 608</c:v>
                </c:pt>
              </c:strCache>
            </c:strRef>
          </c:cat>
          <c:val>
            <c:numRef>
              <c:f>Sheet1!$D$36:$F$36</c:f>
              <c:numCache>
                <c:formatCode>General</c:formatCode>
                <c:ptCount val="3"/>
                <c:pt idx="0">
                  <c:v>10.8</c:v>
                </c:pt>
                <c:pt idx="1">
                  <c:v>11.4</c:v>
                </c:pt>
                <c:pt idx="2">
                  <c:v>13.2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91-4F18-867B-11DBBE754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594040"/>
        <c:axId val="327594432"/>
      </c:barChart>
      <c:catAx>
        <c:axId val="32759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94432"/>
        <c:crosses val="autoZero"/>
        <c:auto val="1"/>
        <c:lblAlgn val="ctr"/>
        <c:lblOffset val="100"/>
        <c:noMultiLvlLbl val="0"/>
      </c:catAx>
      <c:valAx>
        <c:axId val="32759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9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9AAE5-E257-424A-A44E-B9EC0A59EB6D}" type="datetimeFigureOut">
              <a:rPr lang="fr-FR" smtClean="0">
                <a:latin typeface="Century Gothic" panose="020B0502020202020204" pitchFamily="34" charset="0"/>
              </a:rPr>
              <a:t>19/07/2021</a:t>
            </a:fld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7B7D0-CE41-4911-BDB2-7877AC9F145D}" type="slidenum">
              <a:rPr lang="fr-FR" smtClean="0">
                <a:latin typeface="Century Gothic" panose="020B0502020202020204" pitchFamily="34" charset="0"/>
              </a:rPr>
              <a:t>‹#›</a:t>
            </a:fld>
            <a:endParaRPr lang="fr-FR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002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6E8E544F-1776-4A99-A69B-2E0D65178385}" type="datetimeFigureOut">
              <a:rPr lang="fr-FR" smtClean="0"/>
              <a:pPr/>
              <a:t>19/07/2021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DB5F5F3E-2B9C-41EB-BC23-6707754EC55C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209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40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609570" algn="l" defTabSz="1219140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1219140" algn="l" defTabSz="1219140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828709" algn="l" defTabSz="1219140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2438278" algn="l" defTabSz="1219140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F5F3E-2B9C-41EB-BC23-6707754EC5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427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emf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slideMaster" Target="../slideMasters/slideMaster1.xml"/><Relationship Id="rId7" Type="http://schemas.openxmlformats.org/officeDocument/2006/relationships/image" Target="file://localhost/Users/CREA2/Desktop/Bouteilles-verre_iStock_000011078713_Large.jpg" TargetMode="Externa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dotted arr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2425" y="1365250"/>
            <a:ext cx="11228468" cy="4664076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6776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solid arr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2425" y="1365250"/>
            <a:ext cx="11228468" cy="4664076"/>
          </a:xfrm>
        </p:spPr>
        <p:txBody>
          <a:bodyPr/>
          <a:lstStyle>
            <a:lvl1pPr marL="358775" indent="-358775">
              <a:buSzPct val="120000"/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60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s (dotted arr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52425" y="1365250"/>
            <a:ext cx="5384099" cy="337117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67475" y="1365250"/>
            <a:ext cx="5387975" cy="337117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476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s (solid arr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52425" y="1365250"/>
            <a:ext cx="5384099" cy="3371174"/>
          </a:xfrm>
        </p:spPr>
        <p:txBody>
          <a:bodyPr>
            <a:normAutofit/>
          </a:bodyPr>
          <a:lstStyle>
            <a:lvl1pPr marL="358775" indent="-358775">
              <a:buSzPct val="120000"/>
              <a:buFontTx/>
              <a:buBlip>
                <a:blip r:embed="rId2"/>
              </a:buBlip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67475" y="1365250"/>
            <a:ext cx="5387975" cy="3371174"/>
          </a:xfrm>
        </p:spPr>
        <p:txBody>
          <a:bodyPr>
            <a:normAutofit/>
          </a:bodyPr>
          <a:lstStyle>
            <a:lvl1pPr marL="358775" indent="-358775">
              <a:buSzPct val="120000"/>
              <a:buFontTx/>
              <a:buBlip>
                <a:blip r:embed="rId2"/>
              </a:buBlip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3800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key mess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2425" y="1365250"/>
            <a:ext cx="11228468" cy="4664076"/>
          </a:xfrm>
        </p:spPr>
        <p:txBody>
          <a:bodyPr/>
          <a:lstStyle>
            <a:lvl1pPr>
              <a:spcBef>
                <a:spcPts val="3000"/>
              </a:spcBef>
              <a:defRPr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27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732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closing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2425" y="1365250"/>
            <a:ext cx="11228468" cy="3576712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357188" y="5541110"/>
            <a:ext cx="11499850" cy="485370"/>
          </a:xfrm>
          <a:prstGeom prst="rect">
            <a:avLst/>
          </a:prstGeom>
          <a:solidFill>
            <a:srgbClr val="E3004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357188" y="5541109"/>
            <a:ext cx="11499849" cy="488215"/>
          </a:xfrm>
        </p:spPr>
        <p:txBody>
          <a:bodyPr anchor="ctr"/>
          <a:lstStyle>
            <a:lvl1pPr marL="358775" indent="-358775"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16582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4 visual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 userDrawn="1"/>
        </p:nvSpPr>
        <p:spPr bwMode="gray">
          <a:xfrm>
            <a:off x="6153150" y="0"/>
            <a:ext cx="4803775" cy="2667000"/>
          </a:xfrm>
          <a:custGeom>
            <a:avLst/>
            <a:gdLst>
              <a:gd name="T0" fmla="*/ 0 w 3026"/>
              <a:gd name="T1" fmla="*/ 0 h 1680"/>
              <a:gd name="T2" fmla="*/ 0 w 3026"/>
              <a:gd name="T3" fmla="*/ 1680 h 1680"/>
              <a:gd name="T4" fmla="*/ 3026 w 3026"/>
              <a:gd name="T5" fmla="*/ 0 h 1680"/>
              <a:gd name="T6" fmla="*/ 0 w 3026"/>
              <a:gd name="T7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26" h="1680">
                <a:moveTo>
                  <a:pt x="0" y="0"/>
                </a:moveTo>
                <a:lnTo>
                  <a:pt x="0" y="1680"/>
                </a:lnTo>
                <a:lnTo>
                  <a:pt x="3026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gray">
          <a:xfrm>
            <a:off x="7524751" y="0"/>
            <a:ext cx="4665662" cy="4183063"/>
          </a:xfrm>
          <a:custGeom>
            <a:avLst/>
            <a:gdLst>
              <a:gd name="T0" fmla="*/ 2165 w 2939"/>
              <a:gd name="T1" fmla="*/ 0 h 2635"/>
              <a:gd name="T2" fmla="*/ 0 w 2939"/>
              <a:gd name="T3" fmla="*/ 1202 h 2635"/>
              <a:gd name="T4" fmla="*/ 2939 w 2939"/>
              <a:gd name="T5" fmla="*/ 2635 h 2635"/>
              <a:gd name="T6" fmla="*/ 2939 w 2939"/>
              <a:gd name="T7" fmla="*/ 0 h 2635"/>
              <a:gd name="T8" fmla="*/ 2165 w 2939"/>
              <a:gd name="T9" fmla="*/ 0 h 2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9" h="2635">
                <a:moveTo>
                  <a:pt x="2165" y="0"/>
                </a:moveTo>
                <a:lnTo>
                  <a:pt x="0" y="1202"/>
                </a:lnTo>
                <a:lnTo>
                  <a:pt x="2939" y="2635"/>
                </a:lnTo>
                <a:lnTo>
                  <a:pt x="2939" y="0"/>
                </a:lnTo>
                <a:lnTo>
                  <a:pt x="2165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2" name="Freeform 7"/>
          <p:cNvSpPr>
            <a:spLocks/>
          </p:cNvSpPr>
          <p:nvPr userDrawn="1"/>
        </p:nvSpPr>
        <p:spPr bwMode="gray">
          <a:xfrm>
            <a:off x="6157913" y="1908175"/>
            <a:ext cx="6032500" cy="4951413"/>
          </a:xfrm>
          <a:custGeom>
            <a:avLst/>
            <a:gdLst>
              <a:gd name="T0" fmla="*/ 0 w 3800"/>
              <a:gd name="T1" fmla="*/ 478 h 3119"/>
              <a:gd name="T2" fmla="*/ 861 w 3800"/>
              <a:gd name="T3" fmla="*/ 0 h 3119"/>
              <a:gd name="T4" fmla="*/ 3800 w 3800"/>
              <a:gd name="T5" fmla="*/ 1433 h 3119"/>
              <a:gd name="T6" fmla="*/ 3800 w 3800"/>
              <a:gd name="T7" fmla="*/ 3119 h 3119"/>
              <a:gd name="T8" fmla="*/ 0 w 3800"/>
              <a:gd name="T9" fmla="*/ 3119 h 3119"/>
              <a:gd name="T10" fmla="*/ 0 w 3800"/>
              <a:gd name="T11" fmla="*/ 478 h 3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0" h="3119">
                <a:moveTo>
                  <a:pt x="0" y="478"/>
                </a:moveTo>
                <a:lnTo>
                  <a:pt x="861" y="0"/>
                </a:lnTo>
                <a:lnTo>
                  <a:pt x="3800" y="1433"/>
                </a:lnTo>
                <a:lnTo>
                  <a:pt x="3800" y="3119"/>
                </a:lnTo>
                <a:lnTo>
                  <a:pt x="0" y="3119"/>
                </a:lnTo>
                <a:lnTo>
                  <a:pt x="0" y="47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3" name="Freeform 8"/>
          <p:cNvSpPr>
            <a:spLocks/>
          </p:cNvSpPr>
          <p:nvPr userDrawn="1"/>
        </p:nvSpPr>
        <p:spPr bwMode="gray">
          <a:xfrm>
            <a:off x="0" y="2667000"/>
            <a:ext cx="6153150" cy="4192588"/>
          </a:xfrm>
          <a:custGeom>
            <a:avLst/>
            <a:gdLst>
              <a:gd name="T0" fmla="*/ 3875 w 3875"/>
              <a:gd name="T1" fmla="*/ 0 h 2641"/>
              <a:gd name="T2" fmla="*/ 3875 w 3875"/>
              <a:gd name="T3" fmla="*/ 2641 h 2641"/>
              <a:gd name="T4" fmla="*/ 0 w 3875"/>
              <a:gd name="T5" fmla="*/ 2641 h 2641"/>
              <a:gd name="T6" fmla="*/ 0 w 3875"/>
              <a:gd name="T7" fmla="*/ 2147 h 2641"/>
              <a:gd name="T8" fmla="*/ 3875 w 3875"/>
              <a:gd name="T9" fmla="*/ 0 h 2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75" h="2641">
                <a:moveTo>
                  <a:pt x="3875" y="0"/>
                </a:moveTo>
                <a:lnTo>
                  <a:pt x="3875" y="2641"/>
                </a:lnTo>
                <a:lnTo>
                  <a:pt x="0" y="2641"/>
                </a:lnTo>
                <a:lnTo>
                  <a:pt x="0" y="2147"/>
                </a:lnTo>
                <a:lnTo>
                  <a:pt x="3875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4" name="Freeform 5"/>
          <p:cNvSpPr>
            <a:spLocks/>
          </p:cNvSpPr>
          <p:nvPr userDrawn="1"/>
        </p:nvSpPr>
        <p:spPr bwMode="gray">
          <a:xfrm>
            <a:off x="1589" y="2352675"/>
            <a:ext cx="12188824" cy="4506913"/>
          </a:xfrm>
          <a:custGeom>
            <a:avLst/>
            <a:gdLst>
              <a:gd name="T0" fmla="*/ 0 w 3839"/>
              <a:gd name="T1" fmla="*/ 1269 h 1419"/>
              <a:gd name="T2" fmla="*/ 1383 w 3839"/>
              <a:gd name="T3" fmla="*/ 1269 h 1419"/>
              <a:gd name="T4" fmla="*/ 2365 w 3839"/>
              <a:gd name="T5" fmla="*/ 951 h 1419"/>
              <a:gd name="T6" fmla="*/ 3839 w 3839"/>
              <a:gd name="T7" fmla="*/ 0 h 1419"/>
              <a:gd name="T8" fmla="*/ 3839 w 3839"/>
              <a:gd name="T9" fmla="*/ 1419 h 1419"/>
              <a:gd name="T10" fmla="*/ 0 w 3839"/>
              <a:gd name="T11" fmla="*/ 1419 h 1419"/>
              <a:gd name="T12" fmla="*/ 0 w 3839"/>
              <a:gd name="T13" fmla="*/ 1269 h 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39" h="1419">
                <a:moveTo>
                  <a:pt x="0" y="1269"/>
                </a:moveTo>
                <a:cubicBezTo>
                  <a:pt x="0" y="1269"/>
                  <a:pt x="995" y="1269"/>
                  <a:pt x="1383" y="1269"/>
                </a:cubicBezTo>
                <a:cubicBezTo>
                  <a:pt x="1712" y="1269"/>
                  <a:pt x="1873" y="1274"/>
                  <a:pt x="2365" y="951"/>
                </a:cubicBezTo>
                <a:cubicBezTo>
                  <a:pt x="2974" y="552"/>
                  <a:pt x="3839" y="0"/>
                  <a:pt x="3839" y="0"/>
                </a:cubicBezTo>
                <a:cubicBezTo>
                  <a:pt x="3839" y="1419"/>
                  <a:pt x="3839" y="1419"/>
                  <a:pt x="3839" y="1419"/>
                </a:cubicBezTo>
                <a:cubicBezTo>
                  <a:pt x="0" y="1419"/>
                  <a:pt x="0" y="1419"/>
                  <a:pt x="0" y="1419"/>
                </a:cubicBezTo>
                <a:cubicBezTo>
                  <a:pt x="0" y="1269"/>
                  <a:pt x="0" y="1269"/>
                  <a:pt x="0" y="12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 userDrawn="1"/>
        </p:nvSpPr>
        <p:spPr bwMode="gray">
          <a:xfrm>
            <a:off x="6105525" y="0"/>
            <a:ext cx="98425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6" name="Freeform 7"/>
          <p:cNvSpPr>
            <a:spLocks/>
          </p:cNvSpPr>
          <p:nvPr userDrawn="1"/>
        </p:nvSpPr>
        <p:spPr bwMode="gray">
          <a:xfrm>
            <a:off x="0" y="0"/>
            <a:ext cx="11060112" cy="6135688"/>
          </a:xfrm>
          <a:custGeom>
            <a:avLst/>
            <a:gdLst>
              <a:gd name="T0" fmla="*/ 0 w 6967"/>
              <a:gd name="T1" fmla="*/ 3865 h 3865"/>
              <a:gd name="T2" fmla="*/ 6967 w 6967"/>
              <a:gd name="T3" fmla="*/ 0 h 3865"/>
              <a:gd name="T4" fmla="*/ 6839 w 6967"/>
              <a:gd name="T5" fmla="*/ 0 h 3865"/>
              <a:gd name="T6" fmla="*/ 0 w 6967"/>
              <a:gd name="T7" fmla="*/ 3793 h 3865"/>
              <a:gd name="T8" fmla="*/ 0 w 6967"/>
              <a:gd name="T9" fmla="*/ 3865 h 3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67" h="3865">
                <a:moveTo>
                  <a:pt x="0" y="3865"/>
                </a:moveTo>
                <a:lnTo>
                  <a:pt x="6967" y="0"/>
                </a:lnTo>
                <a:lnTo>
                  <a:pt x="6839" y="0"/>
                </a:lnTo>
                <a:lnTo>
                  <a:pt x="0" y="3793"/>
                </a:lnTo>
                <a:lnTo>
                  <a:pt x="0" y="38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7" name="Freeform 8"/>
          <p:cNvSpPr>
            <a:spLocks/>
          </p:cNvSpPr>
          <p:nvPr userDrawn="1"/>
        </p:nvSpPr>
        <p:spPr bwMode="gray">
          <a:xfrm>
            <a:off x="7483476" y="1851025"/>
            <a:ext cx="4706937" cy="2382838"/>
          </a:xfrm>
          <a:custGeom>
            <a:avLst/>
            <a:gdLst>
              <a:gd name="T0" fmla="*/ 2965 w 2965"/>
              <a:gd name="T1" fmla="*/ 1437 h 1501"/>
              <a:gd name="T2" fmla="*/ 24 w 2965"/>
              <a:gd name="T3" fmla="*/ 0 h 1501"/>
              <a:gd name="T4" fmla="*/ 0 w 2965"/>
              <a:gd name="T5" fmla="*/ 52 h 1501"/>
              <a:gd name="T6" fmla="*/ 2965 w 2965"/>
              <a:gd name="T7" fmla="*/ 1501 h 1501"/>
              <a:gd name="T8" fmla="*/ 2965 w 2965"/>
              <a:gd name="T9" fmla="*/ 1437 h 1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65" h="1501">
                <a:moveTo>
                  <a:pt x="2965" y="1437"/>
                </a:moveTo>
                <a:lnTo>
                  <a:pt x="24" y="0"/>
                </a:lnTo>
                <a:lnTo>
                  <a:pt x="0" y="52"/>
                </a:lnTo>
                <a:lnTo>
                  <a:pt x="2965" y="1501"/>
                </a:lnTo>
                <a:lnTo>
                  <a:pt x="2965" y="1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994780" y="5814335"/>
            <a:ext cx="2866668" cy="5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2425" y="1116012"/>
            <a:ext cx="5753100" cy="2385790"/>
          </a:xfrm>
        </p:spPr>
        <p:txBody>
          <a:bodyPr tIns="0" rIns="0" bIns="0" anchor="t"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352425" y="2967644"/>
            <a:ext cx="4086598" cy="1266219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00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3822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1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6350306"/>
            <a:ext cx="12192383" cy="507694"/>
          </a:xfrm>
          <a:prstGeom prst="rect">
            <a:avLst/>
          </a:prstGeom>
          <a:solidFill>
            <a:srgbClr val="D7D8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743218" y="6483531"/>
            <a:ext cx="1101315" cy="222912"/>
          </a:xfrm>
          <a:prstGeom prst="rect">
            <a:avLst/>
          </a:prstGeom>
        </p:spPr>
      </p:pic>
      <p:sp>
        <p:nvSpPr>
          <p:cNvPr id="10" name="Freeform 10"/>
          <p:cNvSpPr>
            <a:spLocks/>
          </p:cNvSpPr>
          <p:nvPr userDrawn="1"/>
        </p:nvSpPr>
        <p:spPr bwMode="gray">
          <a:xfrm>
            <a:off x="358775" y="6350000"/>
            <a:ext cx="793750" cy="508000"/>
          </a:xfrm>
          <a:custGeom>
            <a:avLst/>
            <a:gdLst>
              <a:gd name="T0" fmla="*/ 458 w 500"/>
              <a:gd name="T1" fmla="*/ 0 h 320"/>
              <a:gd name="T2" fmla="*/ 408 w 500"/>
              <a:gd name="T3" fmla="*/ 0 h 320"/>
              <a:gd name="T4" fmla="*/ 24 w 500"/>
              <a:gd name="T5" fmla="*/ 210 h 320"/>
              <a:gd name="T6" fmla="*/ 24 w 500"/>
              <a:gd name="T7" fmla="*/ 0 h 320"/>
              <a:gd name="T8" fmla="*/ 0 w 500"/>
              <a:gd name="T9" fmla="*/ 0 h 320"/>
              <a:gd name="T10" fmla="*/ 0 w 500"/>
              <a:gd name="T11" fmla="*/ 320 h 320"/>
              <a:gd name="T12" fmla="*/ 24 w 500"/>
              <a:gd name="T13" fmla="*/ 320 h 320"/>
              <a:gd name="T14" fmla="*/ 24 w 500"/>
              <a:gd name="T15" fmla="*/ 238 h 320"/>
              <a:gd name="T16" fmla="*/ 148 w 500"/>
              <a:gd name="T17" fmla="*/ 170 h 320"/>
              <a:gd name="T18" fmla="*/ 446 w 500"/>
              <a:gd name="T19" fmla="*/ 320 h 320"/>
              <a:gd name="T20" fmla="*/ 500 w 500"/>
              <a:gd name="T21" fmla="*/ 320 h 320"/>
              <a:gd name="T22" fmla="*/ 174 w 500"/>
              <a:gd name="T23" fmla="*/ 156 h 320"/>
              <a:gd name="T24" fmla="*/ 458 w 500"/>
              <a:gd name="T25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320">
                <a:moveTo>
                  <a:pt x="458" y="0"/>
                </a:moveTo>
                <a:lnTo>
                  <a:pt x="408" y="0"/>
                </a:lnTo>
                <a:lnTo>
                  <a:pt x="24" y="210"/>
                </a:lnTo>
                <a:lnTo>
                  <a:pt x="24" y="0"/>
                </a:lnTo>
                <a:lnTo>
                  <a:pt x="0" y="0"/>
                </a:lnTo>
                <a:lnTo>
                  <a:pt x="0" y="320"/>
                </a:lnTo>
                <a:lnTo>
                  <a:pt x="24" y="320"/>
                </a:lnTo>
                <a:lnTo>
                  <a:pt x="24" y="238"/>
                </a:lnTo>
                <a:lnTo>
                  <a:pt x="148" y="170"/>
                </a:lnTo>
                <a:lnTo>
                  <a:pt x="446" y="320"/>
                </a:lnTo>
                <a:lnTo>
                  <a:pt x="500" y="320"/>
                </a:lnTo>
                <a:lnTo>
                  <a:pt x="174" y="156"/>
                </a:lnTo>
                <a:lnTo>
                  <a:pt x="4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58775" y="6350000"/>
            <a:ext cx="793750" cy="508000"/>
          </a:xfrm>
          <a:custGeom>
            <a:avLst/>
            <a:gdLst>
              <a:gd name="T0" fmla="*/ 458 w 500"/>
              <a:gd name="T1" fmla="*/ 0 h 320"/>
              <a:gd name="T2" fmla="*/ 408 w 500"/>
              <a:gd name="T3" fmla="*/ 0 h 320"/>
              <a:gd name="T4" fmla="*/ 24 w 500"/>
              <a:gd name="T5" fmla="*/ 210 h 320"/>
              <a:gd name="T6" fmla="*/ 24 w 500"/>
              <a:gd name="T7" fmla="*/ 0 h 320"/>
              <a:gd name="T8" fmla="*/ 0 w 500"/>
              <a:gd name="T9" fmla="*/ 0 h 320"/>
              <a:gd name="T10" fmla="*/ 0 w 500"/>
              <a:gd name="T11" fmla="*/ 320 h 320"/>
              <a:gd name="T12" fmla="*/ 24 w 500"/>
              <a:gd name="T13" fmla="*/ 320 h 320"/>
              <a:gd name="T14" fmla="*/ 24 w 500"/>
              <a:gd name="T15" fmla="*/ 238 h 320"/>
              <a:gd name="T16" fmla="*/ 148 w 500"/>
              <a:gd name="T17" fmla="*/ 170 h 320"/>
              <a:gd name="T18" fmla="*/ 446 w 500"/>
              <a:gd name="T19" fmla="*/ 320 h 320"/>
              <a:gd name="T20" fmla="*/ 500 w 500"/>
              <a:gd name="T21" fmla="*/ 320 h 320"/>
              <a:gd name="T22" fmla="*/ 174 w 500"/>
              <a:gd name="T23" fmla="*/ 156 h 320"/>
              <a:gd name="T24" fmla="*/ 458 w 500"/>
              <a:gd name="T25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320">
                <a:moveTo>
                  <a:pt x="458" y="0"/>
                </a:moveTo>
                <a:lnTo>
                  <a:pt x="408" y="0"/>
                </a:lnTo>
                <a:lnTo>
                  <a:pt x="24" y="210"/>
                </a:lnTo>
                <a:lnTo>
                  <a:pt x="24" y="0"/>
                </a:lnTo>
                <a:lnTo>
                  <a:pt x="0" y="0"/>
                </a:lnTo>
                <a:lnTo>
                  <a:pt x="0" y="320"/>
                </a:lnTo>
                <a:lnTo>
                  <a:pt x="24" y="320"/>
                </a:lnTo>
                <a:lnTo>
                  <a:pt x="24" y="238"/>
                </a:lnTo>
                <a:lnTo>
                  <a:pt x="148" y="170"/>
                </a:lnTo>
                <a:lnTo>
                  <a:pt x="446" y="320"/>
                </a:lnTo>
                <a:lnTo>
                  <a:pt x="500" y="320"/>
                </a:lnTo>
                <a:lnTo>
                  <a:pt x="174" y="156"/>
                </a:lnTo>
                <a:lnTo>
                  <a:pt x="4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pic>
        <p:nvPicPr>
          <p:cNvPr id="13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" t="12800" r="2598" b="5379"/>
          <a:stretch/>
        </p:blipFill>
        <p:spPr>
          <a:xfrm>
            <a:off x="1" y="-41091"/>
            <a:ext cx="12190412" cy="6899091"/>
          </a:xfrm>
          <a:prstGeom prst="rect">
            <a:avLst/>
          </a:prstGeom>
        </p:spPr>
      </p:pic>
      <p:sp>
        <p:nvSpPr>
          <p:cNvPr id="14" name="Freeform 7"/>
          <p:cNvSpPr>
            <a:spLocks/>
          </p:cNvSpPr>
          <p:nvPr userDrawn="1"/>
        </p:nvSpPr>
        <p:spPr bwMode="auto">
          <a:xfrm>
            <a:off x="-1" y="2350889"/>
            <a:ext cx="12190413" cy="4507112"/>
          </a:xfrm>
          <a:custGeom>
            <a:avLst/>
            <a:gdLst>
              <a:gd name="T0" fmla="*/ 0 w 2880"/>
              <a:gd name="T1" fmla="*/ 966 h 1080"/>
              <a:gd name="T2" fmla="*/ 1037 w 2880"/>
              <a:gd name="T3" fmla="*/ 966 h 1080"/>
              <a:gd name="T4" fmla="*/ 1774 w 2880"/>
              <a:gd name="T5" fmla="*/ 724 h 1080"/>
              <a:gd name="T6" fmla="*/ 2880 w 2880"/>
              <a:gd name="T7" fmla="*/ 0 h 1080"/>
              <a:gd name="T8" fmla="*/ 2880 w 2880"/>
              <a:gd name="T9" fmla="*/ 1080 h 1080"/>
              <a:gd name="T10" fmla="*/ 0 w 2880"/>
              <a:gd name="T11" fmla="*/ 1080 h 1080"/>
              <a:gd name="T12" fmla="*/ 0 w 2880"/>
              <a:gd name="T13" fmla="*/ 966 h 1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80" h="1080">
                <a:moveTo>
                  <a:pt x="0" y="966"/>
                </a:moveTo>
                <a:cubicBezTo>
                  <a:pt x="0" y="966"/>
                  <a:pt x="746" y="966"/>
                  <a:pt x="1037" y="966"/>
                </a:cubicBezTo>
                <a:cubicBezTo>
                  <a:pt x="1284" y="966"/>
                  <a:pt x="1405" y="970"/>
                  <a:pt x="1774" y="724"/>
                </a:cubicBezTo>
                <a:cubicBezTo>
                  <a:pt x="2231" y="420"/>
                  <a:pt x="2880" y="0"/>
                  <a:pt x="2880" y="0"/>
                </a:cubicBezTo>
                <a:cubicBezTo>
                  <a:pt x="2880" y="1080"/>
                  <a:pt x="2880" y="1080"/>
                  <a:pt x="2880" y="1080"/>
                </a:cubicBezTo>
                <a:cubicBezTo>
                  <a:pt x="0" y="1080"/>
                  <a:pt x="0" y="1080"/>
                  <a:pt x="0" y="1080"/>
                </a:cubicBezTo>
                <a:lnTo>
                  <a:pt x="0" y="9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Century Gothic" panose="020B0502020202020204" pitchFamily="34" charset="0"/>
            </a:endParaRPr>
          </a:p>
        </p:txBody>
      </p:sp>
      <p:sp>
        <p:nvSpPr>
          <p:cNvPr id="15" name="Freeform 12"/>
          <p:cNvSpPr>
            <a:spLocks/>
          </p:cNvSpPr>
          <p:nvPr userDrawn="1"/>
        </p:nvSpPr>
        <p:spPr bwMode="auto">
          <a:xfrm>
            <a:off x="1" y="-41092"/>
            <a:ext cx="6200773" cy="6162488"/>
          </a:xfrm>
          <a:custGeom>
            <a:avLst/>
            <a:gdLst>
              <a:gd name="T0" fmla="*/ 4535 w 4535"/>
              <a:gd name="T1" fmla="*/ 0 h 4507"/>
              <a:gd name="T2" fmla="*/ 4535 w 4535"/>
              <a:gd name="T3" fmla="*/ 1985 h 4507"/>
              <a:gd name="T4" fmla="*/ 0 w 4535"/>
              <a:gd name="T5" fmla="*/ 4507 h 4507"/>
              <a:gd name="T6" fmla="*/ 0 w 4535"/>
              <a:gd name="T7" fmla="*/ 0 h 4507"/>
              <a:gd name="T8" fmla="*/ 4535 w 4535"/>
              <a:gd name="T9" fmla="*/ 0 h 4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5" h="4507">
                <a:moveTo>
                  <a:pt x="4535" y="0"/>
                </a:moveTo>
                <a:lnTo>
                  <a:pt x="4535" y="1985"/>
                </a:lnTo>
                <a:lnTo>
                  <a:pt x="0" y="4507"/>
                </a:lnTo>
                <a:lnTo>
                  <a:pt x="0" y="0"/>
                </a:lnTo>
                <a:lnTo>
                  <a:pt x="45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Century Gothic" panose="020B050202020202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103146" y="-1416383"/>
            <a:ext cx="97628" cy="8629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entury Gothic" panose="020B050202020202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 rot="14460000">
            <a:off x="5599983" y="-4602198"/>
            <a:ext cx="99268" cy="15093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entury Gothic" panose="020B050202020202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 rot="17760000">
            <a:off x="9917772" y="351830"/>
            <a:ext cx="92196" cy="5487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entury Gothic" panose="020B0502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994780" y="5814335"/>
            <a:ext cx="2866668" cy="5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352425" y="1116012"/>
            <a:ext cx="5753100" cy="2385790"/>
          </a:xfrm>
        </p:spPr>
        <p:txBody>
          <a:bodyPr tIns="0" rIns="0" bIns="0" anchor="t"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21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352425" y="2967644"/>
            <a:ext cx="4086598" cy="1266219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00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7445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6350306"/>
            <a:ext cx="12192383" cy="507694"/>
          </a:xfrm>
          <a:prstGeom prst="rect">
            <a:avLst/>
          </a:prstGeom>
          <a:solidFill>
            <a:srgbClr val="D7D8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743218" y="6483531"/>
            <a:ext cx="1101315" cy="222912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39" y="6113546"/>
            <a:ext cx="1467310" cy="145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22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lea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" y="6321"/>
            <a:ext cx="12189684" cy="6853268"/>
          </a:xfrm>
          <a:prstGeom prst="rect">
            <a:avLst/>
          </a:prstGeom>
        </p:spPr>
      </p:pic>
      <p:sp>
        <p:nvSpPr>
          <p:cNvPr id="8" name="Freeform 6"/>
          <p:cNvSpPr>
            <a:spLocks noChangeAspect="1"/>
          </p:cNvSpPr>
          <p:nvPr userDrawn="1"/>
        </p:nvSpPr>
        <p:spPr bwMode="auto">
          <a:xfrm>
            <a:off x="1" y="698199"/>
            <a:ext cx="12190412" cy="6166917"/>
          </a:xfrm>
          <a:custGeom>
            <a:avLst/>
            <a:gdLst>
              <a:gd name="T0" fmla="*/ 6269 w 10564"/>
              <a:gd name="T1" fmla="*/ 2376 h 5348"/>
              <a:gd name="T2" fmla="*/ 0 w 10564"/>
              <a:gd name="T3" fmla="*/ 2376 h 5348"/>
              <a:gd name="T4" fmla="*/ 0 w 10564"/>
              <a:gd name="T5" fmla="*/ 3519 h 5348"/>
              <a:gd name="T6" fmla="*/ 0 w 10564"/>
              <a:gd name="T7" fmla="*/ 4568 h 5348"/>
              <a:gd name="T8" fmla="*/ 0 w 10564"/>
              <a:gd name="T9" fmla="*/ 5348 h 5348"/>
              <a:gd name="T10" fmla="*/ 10564 w 10564"/>
              <a:gd name="T11" fmla="*/ 5348 h 5348"/>
              <a:gd name="T12" fmla="*/ 10564 w 10564"/>
              <a:gd name="T13" fmla="*/ 4568 h 5348"/>
              <a:gd name="T14" fmla="*/ 10564 w 10564"/>
              <a:gd name="T15" fmla="*/ 3519 h 5348"/>
              <a:gd name="T16" fmla="*/ 10564 w 10564"/>
              <a:gd name="T17" fmla="*/ 0 h 5348"/>
              <a:gd name="T18" fmla="*/ 6269 w 10564"/>
              <a:gd name="T19" fmla="*/ 2376 h 5348"/>
              <a:gd name="connsiteX0" fmla="*/ 4586 w 10000"/>
              <a:gd name="connsiteY0" fmla="*/ 4439 h 10000"/>
              <a:gd name="connsiteX1" fmla="*/ 0 w 10000"/>
              <a:gd name="connsiteY1" fmla="*/ 4443 h 10000"/>
              <a:gd name="connsiteX2" fmla="*/ 0 w 10000"/>
              <a:gd name="connsiteY2" fmla="*/ 6580 h 10000"/>
              <a:gd name="connsiteX3" fmla="*/ 0 w 10000"/>
              <a:gd name="connsiteY3" fmla="*/ 8542 h 10000"/>
              <a:gd name="connsiteX4" fmla="*/ 0 w 10000"/>
              <a:gd name="connsiteY4" fmla="*/ 10000 h 10000"/>
              <a:gd name="connsiteX5" fmla="*/ 10000 w 10000"/>
              <a:gd name="connsiteY5" fmla="*/ 10000 h 10000"/>
              <a:gd name="connsiteX6" fmla="*/ 10000 w 10000"/>
              <a:gd name="connsiteY6" fmla="*/ 8542 h 10000"/>
              <a:gd name="connsiteX7" fmla="*/ 10000 w 10000"/>
              <a:gd name="connsiteY7" fmla="*/ 6580 h 10000"/>
              <a:gd name="connsiteX8" fmla="*/ 10000 w 10000"/>
              <a:gd name="connsiteY8" fmla="*/ 0 h 10000"/>
              <a:gd name="connsiteX9" fmla="*/ 4586 w 10000"/>
              <a:gd name="connsiteY9" fmla="*/ 443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4586" y="4439"/>
                </a:moveTo>
                <a:lnTo>
                  <a:pt x="0" y="4443"/>
                </a:lnTo>
                <a:lnTo>
                  <a:pt x="0" y="6580"/>
                </a:lnTo>
                <a:lnTo>
                  <a:pt x="0" y="8542"/>
                </a:lnTo>
                <a:lnTo>
                  <a:pt x="0" y="10000"/>
                </a:lnTo>
                <a:lnTo>
                  <a:pt x="10000" y="10000"/>
                </a:lnTo>
                <a:lnTo>
                  <a:pt x="10000" y="8542"/>
                </a:lnTo>
                <a:lnTo>
                  <a:pt x="10000" y="6580"/>
                </a:lnTo>
                <a:lnTo>
                  <a:pt x="10000" y="0"/>
                </a:lnTo>
                <a:lnTo>
                  <a:pt x="4586" y="4439"/>
                </a:lnTo>
                <a:close/>
              </a:path>
            </a:pathLst>
          </a:custGeom>
          <a:solidFill>
            <a:schemeClr val="bg1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31518" y="3429794"/>
            <a:ext cx="10836295" cy="2232248"/>
          </a:xfrm>
        </p:spPr>
        <p:txBody>
          <a:bodyPr>
            <a:normAutofit/>
          </a:bodyPr>
          <a:lstStyle>
            <a:lvl1pPr>
              <a:defRPr sz="4800" baseline="0"/>
            </a:lvl1pPr>
          </a:lstStyle>
          <a:p>
            <a:r>
              <a:rPr lang="fr-FR" dirty="0" smtClean="0"/>
              <a:t>Titre de La slide intercalaire</a:t>
            </a:r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0" hasCustomPrompt="1"/>
          </p:nvPr>
        </p:nvSpPr>
        <p:spPr>
          <a:xfrm>
            <a:off x="741915" y="4745182"/>
            <a:ext cx="7200974" cy="1368425"/>
          </a:xfrm>
        </p:spPr>
        <p:txBody>
          <a:bodyPr>
            <a:normAutofit/>
          </a:bodyPr>
          <a:lstStyle>
            <a:lvl1pPr marL="0" indent="0">
              <a:buNone/>
              <a:defRPr sz="3000" cap="all" baseline="0"/>
            </a:lvl1pPr>
          </a:lstStyle>
          <a:p>
            <a:pPr lvl="0"/>
            <a:r>
              <a:rPr lang="fr-FR" dirty="0" smtClean="0"/>
              <a:t>SOUS-TITRE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994780" y="5814335"/>
            <a:ext cx="2866668" cy="5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20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" y="6321"/>
            <a:ext cx="12189684" cy="6853268"/>
          </a:xfrm>
          <a:prstGeom prst="rect">
            <a:avLst/>
          </a:prstGeom>
        </p:spPr>
      </p:pic>
      <p:sp>
        <p:nvSpPr>
          <p:cNvPr id="8" name="Freeform 6"/>
          <p:cNvSpPr>
            <a:spLocks noChangeAspect="1"/>
          </p:cNvSpPr>
          <p:nvPr userDrawn="1"/>
        </p:nvSpPr>
        <p:spPr bwMode="auto">
          <a:xfrm>
            <a:off x="1" y="698199"/>
            <a:ext cx="12190412" cy="6166917"/>
          </a:xfrm>
          <a:custGeom>
            <a:avLst/>
            <a:gdLst>
              <a:gd name="T0" fmla="*/ 6269 w 10564"/>
              <a:gd name="T1" fmla="*/ 2376 h 5348"/>
              <a:gd name="T2" fmla="*/ 0 w 10564"/>
              <a:gd name="T3" fmla="*/ 2376 h 5348"/>
              <a:gd name="T4" fmla="*/ 0 w 10564"/>
              <a:gd name="T5" fmla="*/ 3519 h 5348"/>
              <a:gd name="T6" fmla="*/ 0 w 10564"/>
              <a:gd name="T7" fmla="*/ 4568 h 5348"/>
              <a:gd name="T8" fmla="*/ 0 w 10564"/>
              <a:gd name="T9" fmla="*/ 5348 h 5348"/>
              <a:gd name="T10" fmla="*/ 10564 w 10564"/>
              <a:gd name="T11" fmla="*/ 5348 h 5348"/>
              <a:gd name="T12" fmla="*/ 10564 w 10564"/>
              <a:gd name="T13" fmla="*/ 4568 h 5348"/>
              <a:gd name="T14" fmla="*/ 10564 w 10564"/>
              <a:gd name="T15" fmla="*/ 3519 h 5348"/>
              <a:gd name="T16" fmla="*/ 10564 w 10564"/>
              <a:gd name="T17" fmla="*/ 0 h 5348"/>
              <a:gd name="T18" fmla="*/ 6269 w 10564"/>
              <a:gd name="T19" fmla="*/ 2376 h 5348"/>
              <a:gd name="connsiteX0" fmla="*/ 4586 w 10000"/>
              <a:gd name="connsiteY0" fmla="*/ 4439 h 10000"/>
              <a:gd name="connsiteX1" fmla="*/ 0 w 10000"/>
              <a:gd name="connsiteY1" fmla="*/ 4443 h 10000"/>
              <a:gd name="connsiteX2" fmla="*/ 0 w 10000"/>
              <a:gd name="connsiteY2" fmla="*/ 6580 h 10000"/>
              <a:gd name="connsiteX3" fmla="*/ 0 w 10000"/>
              <a:gd name="connsiteY3" fmla="*/ 8542 h 10000"/>
              <a:gd name="connsiteX4" fmla="*/ 0 w 10000"/>
              <a:gd name="connsiteY4" fmla="*/ 10000 h 10000"/>
              <a:gd name="connsiteX5" fmla="*/ 10000 w 10000"/>
              <a:gd name="connsiteY5" fmla="*/ 10000 h 10000"/>
              <a:gd name="connsiteX6" fmla="*/ 10000 w 10000"/>
              <a:gd name="connsiteY6" fmla="*/ 8542 h 10000"/>
              <a:gd name="connsiteX7" fmla="*/ 10000 w 10000"/>
              <a:gd name="connsiteY7" fmla="*/ 6580 h 10000"/>
              <a:gd name="connsiteX8" fmla="*/ 10000 w 10000"/>
              <a:gd name="connsiteY8" fmla="*/ 0 h 10000"/>
              <a:gd name="connsiteX9" fmla="*/ 4586 w 10000"/>
              <a:gd name="connsiteY9" fmla="*/ 443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4586" y="4439"/>
                </a:moveTo>
                <a:lnTo>
                  <a:pt x="0" y="4443"/>
                </a:lnTo>
                <a:lnTo>
                  <a:pt x="0" y="6580"/>
                </a:lnTo>
                <a:lnTo>
                  <a:pt x="0" y="8542"/>
                </a:lnTo>
                <a:lnTo>
                  <a:pt x="0" y="10000"/>
                </a:lnTo>
                <a:lnTo>
                  <a:pt x="10000" y="10000"/>
                </a:lnTo>
                <a:lnTo>
                  <a:pt x="10000" y="8542"/>
                </a:lnTo>
                <a:lnTo>
                  <a:pt x="10000" y="6580"/>
                </a:lnTo>
                <a:lnTo>
                  <a:pt x="10000" y="0"/>
                </a:lnTo>
                <a:lnTo>
                  <a:pt x="4586" y="4439"/>
                </a:lnTo>
                <a:close/>
              </a:path>
            </a:pathLst>
          </a:custGeom>
          <a:solidFill>
            <a:schemeClr val="bg1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734888" y="3639287"/>
            <a:ext cx="8832926" cy="509622"/>
          </a:xfrm>
        </p:spPr>
        <p:txBody>
          <a:bodyPr anchor="t">
            <a:normAutofit/>
          </a:bodyPr>
          <a:lstStyle>
            <a:lvl1pPr>
              <a:defRPr sz="2000" baseline="0"/>
            </a:lvl1pPr>
          </a:lstStyle>
          <a:p>
            <a:r>
              <a:rPr lang="fr-FR" dirty="0" smtClean="0"/>
              <a:t>Titre de La première section</a:t>
            </a:r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0" hasCustomPrompt="1"/>
          </p:nvPr>
        </p:nvSpPr>
        <p:spPr>
          <a:xfrm>
            <a:off x="2734888" y="3985423"/>
            <a:ext cx="8832926" cy="488632"/>
          </a:xfrm>
        </p:spPr>
        <p:txBody>
          <a:bodyPr>
            <a:norm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994780" y="5814335"/>
            <a:ext cx="2866668" cy="5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734888" y="5053638"/>
            <a:ext cx="8832926" cy="488632"/>
          </a:xfrm>
        </p:spPr>
        <p:txBody>
          <a:bodyPr>
            <a:norm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sp>
        <p:nvSpPr>
          <p:cNvPr id="18" name="Espace réservé du contenu 13"/>
          <p:cNvSpPr>
            <a:spLocks noGrp="1"/>
          </p:cNvSpPr>
          <p:nvPr>
            <p:ph sz="quarter" idx="12" hasCustomPrompt="1"/>
          </p:nvPr>
        </p:nvSpPr>
        <p:spPr>
          <a:xfrm>
            <a:off x="2734888" y="4709235"/>
            <a:ext cx="8832926" cy="488632"/>
          </a:xfrm>
        </p:spPr>
        <p:txBody>
          <a:bodyPr anchor="t">
            <a:norm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Titre de La seconde section</a:t>
            </a:r>
          </a:p>
        </p:txBody>
      </p:sp>
      <p:sp>
        <p:nvSpPr>
          <p:cNvPr id="19" name="Espace réservé du contenu 13"/>
          <p:cNvSpPr>
            <a:spLocks noGrp="1"/>
          </p:cNvSpPr>
          <p:nvPr>
            <p:ph sz="quarter" idx="13" hasCustomPrompt="1"/>
          </p:nvPr>
        </p:nvSpPr>
        <p:spPr>
          <a:xfrm>
            <a:off x="2734888" y="6111735"/>
            <a:ext cx="8832926" cy="488632"/>
          </a:xfrm>
        </p:spPr>
        <p:txBody>
          <a:bodyPr>
            <a:norm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sp>
        <p:nvSpPr>
          <p:cNvPr id="20" name="Espace réservé du contenu 13"/>
          <p:cNvSpPr>
            <a:spLocks noGrp="1"/>
          </p:cNvSpPr>
          <p:nvPr>
            <p:ph sz="quarter" idx="14" hasCustomPrompt="1"/>
          </p:nvPr>
        </p:nvSpPr>
        <p:spPr>
          <a:xfrm>
            <a:off x="2734888" y="5732407"/>
            <a:ext cx="8832926" cy="488632"/>
          </a:xfrm>
        </p:spPr>
        <p:txBody>
          <a:bodyPr anchor="t">
            <a:norm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Titre de La troisième section</a:t>
            </a:r>
          </a:p>
        </p:txBody>
      </p:sp>
      <p:grpSp>
        <p:nvGrpSpPr>
          <p:cNvPr id="16" name="Groupe 15"/>
          <p:cNvGrpSpPr/>
          <p:nvPr userDrawn="1"/>
        </p:nvGrpSpPr>
        <p:grpSpPr>
          <a:xfrm>
            <a:off x="2019934" y="3651629"/>
            <a:ext cx="435892" cy="431049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Groupe 29"/>
          <p:cNvGrpSpPr/>
          <p:nvPr userDrawn="1"/>
        </p:nvGrpSpPr>
        <p:grpSpPr>
          <a:xfrm>
            <a:off x="2019934" y="4748952"/>
            <a:ext cx="435892" cy="431049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31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2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3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4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5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6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7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8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9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0" name="Groupe 39"/>
          <p:cNvGrpSpPr/>
          <p:nvPr userDrawn="1"/>
        </p:nvGrpSpPr>
        <p:grpSpPr>
          <a:xfrm>
            <a:off x="2019934" y="5781562"/>
            <a:ext cx="435892" cy="431049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42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45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47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48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49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3489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0" hasCustomPrompt="1"/>
          </p:nvPr>
        </p:nvSpPr>
        <p:spPr>
          <a:xfrm>
            <a:off x="1058914" y="1857901"/>
            <a:ext cx="10508899" cy="487680"/>
          </a:xfrm>
        </p:spPr>
        <p:txBody>
          <a:bodyPr>
            <a:norm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1058914" y="2766294"/>
            <a:ext cx="10508899" cy="488632"/>
          </a:xfrm>
        </p:spPr>
        <p:txBody>
          <a:bodyPr>
            <a:norm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sp>
        <p:nvSpPr>
          <p:cNvPr id="16" name="Espace réservé du contenu 13"/>
          <p:cNvSpPr>
            <a:spLocks noGrp="1"/>
          </p:cNvSpPr>
          <p:nvPr>
            <p:ph sz="quarter" idx="14" hasCustomPrompt="1"/>
          </p:nvPr>
        </p:nvSpPr>
        <p:spPr>
          <a:xfrm>
            <a:off x="1058914" y="2360270"/>
            <a:ext cx="10508899" cy="406024"/>
          </a:xfrm>
        </p:spPr>
        <p:txBody>
          <a:bodyPr anchor="t">
            <a:norm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Titre de La seconde section</a:t>
            </a:r>
          </a:p>
        </p:txBody>
      </p:sp>
      <p:sp>
        <p:nvSpPr>
          <p:cNvPr id="27" name="Espace réservé du contenu 13"/>
          <p:cNvSpPr>
            <a:spLocks noGrp="1"/>
          </p:cNvSpPr>
          <p:nvPr>
            <p:ph sz="quarter" idx="21" hasCustomPrompt="1"/>
          </p:nvPr>
        </p:nvSpPr>
        <p:spPr>
          <a:xfrm>
            <a:off x="1058914" y="1432827"/>
            <a:ext cx="10508899" cy="415460"/>
          </a:xfrm>
        </p:spPr>
        <p:txBody>
          <a:bodyPr anchor="t">
            <a:norm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Titre de La première section</a:t>
            </a:r>
          </a:p>
        </p:txBody>
      </p:sp>
      <p:sp>
        <p:nvSpPr>
          <p:cNvPr id="37" name="Espace réservé du contenu 13"/>
          <p:cNvSpPr>
            <a:spLocks noGrp="1"/>
          </p:cNvSpPr>
          <p:nvPr>
            <p:ph sz="quarter" idx="22" hasCustomPrompt="1"/>
          </p:nvPr>
        </p:nvSpPr>
        <p:spPr>
          <a:xfrm>
            <a:off x="1058914" y="3693366"/>
            <a:ext cx="10508899" cy="487680"/>
          </a:xfrm>
        </p:spPr>
        <p:txBody>
          <a:bodyPr>
            <a:norm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sp>
        <p:nvSpPr>
          <p:cNvPr id="40" name="Espace réservé du contenu 13"/>
          <p:cNvSpPr>
            <a:spLocks noGrp="1"/>
          </p:cNvSpPr>
          <p:nvPr>
            <p:ph sz="quarter" idx="23" hasCustomPrompt="1"/>
          </p:nvPr>
        </p:nvSpPr>
        <p:spPr>
          <a:xfrm>
            <a:off x="1058914" y="4601759"/>
            <a:ext cx="10508899" cy="488632"/>
          </a:xfrm>
        </p:spPr>
        <p:txBody>
          <a:bodyPr>
            <a:norm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sp>
        <p:nvSpPr>
          <p:cNvPr id="41" name="Espace réservé du contenu 13"/>
          <p:cNvSpPr>
            <a:spLocks noGrp="1"/>
          </p:cNvSpPr>
          <p:nvPr>
            <p:ph sz="quarter" idx="24" hasCustomPrompt="1"/>
          </p:nvPr>
        </p:nvSpPr>
        <p:spPr>
          <a:xfrm>
            <a:off x="1058914" y="4195735"/>
            <a:ext cx="10508899" cy="406024"/>
          </a:xfrm>
        </p:spPr>
        <p:txBody>
          <a:bodyPr anchor="t">
            <a:norm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Titre de La quatrième section</a:t>
            </a:r>
          </a:p>
        </p:txBody>
      </p:sp>
      <p:sp>
        <p:nvSpPr>
          <p:cNvPr id="42" name="Espace réservé du contenu 13"/>
          <p:cNvSpPr>
            <a:spLocks noGrp="1"/>
          </p:cNvSpPr>
          <p:nvPr>
            <p:ph sz="quarter" idx="25" hasCustomPrompt="1"/>
          </p:nvPr>
        </p:nvSpPr>
        <p:spPr>
          <a:xfrm>
            <a:off x="1058914" y="3268292"/>
            <a:ext cx="10508899" cy="415460"/>
          </a:xfrm>
        </p:spPr>
        <p:txBody>
          <a:bodyPr anchor="t">
            <a:norm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Titre de La troisième section</a:t>
            </a:r>
          </a:p>
        </p:txBody>
      </p:sp>
      <p:sp>
        <p:nvSpPr>
          <p:cNvPr id="44" name="Espace réservé du contenu 13"/>
          <p:cNvSpPr>
            <a:spLocks noGrp="1"/>
          </p:cNvSpPr>
          <p:nvPr>
            <p:ph sz="quarter" idx="26" hasCustomPrompt="1"/>
          </p:nvPr>
        </p:nvSpPr>
        <p:spPr>
          <a:xfrm>
            <a:off x="1058914" y="5518117"/>
            <a:ext cx="10508899" cy="488632"/>
          </a:xfrm>
        </p:spPr>
        <p:txBody>
          <a:bodyPr>
            <a:norm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sp>
        <p:nvSpPr>
          <p:cNvPr id="45" name="Espace réservé du contenu 13"/>
          <p:cNvSpPr>
            <a:spLocks noGrp="1"/>
          </p:cNvSpPr>
          <p:nvPr>
            <p:ph sz="quarter" idx="27" hasCustomPrompt="1"/>
          </p:nvPr>
        </p:nvSpPr>
        <p:spPr>
          <a:xfrm>
            <a:off x="1058914" y="5112093"/>
            <a:ext cx="10508899" cy="406024"/>
          </a:xfrm>
        </p:spPr>
        <p:txBody>
          <a:bodyPr anchor="t">
            <a:norm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Titre de La cinquième section</a:t>
            </a:r>
          </a:p>
        </p:txBody>
      </p:sp>
      <p:grpSp>
        <p:nvGrpSpPr>
          <p:cNvPr id="81" name="Groupe 80"/>
          <p:cNvGrpSpPr/>
          <p:nvPr userDrawn="1"/>
        </p:nvGrpSpPr>
        <p:grpSpPr>
          <a:xfrm>
            <a:off x="346994" y="1440572"/>
            <a:ext cx="435892" cy="431049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82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83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84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85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86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87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88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89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90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1" name="Groupe 90"/>
          <p:cNvGrpSpPr/>
          <p:nvPr userDrawn="1"/>
        </p:nvGrpSpPr>
        <p:grpSpPr>
          <a:xfrm>
            <a:off x="346994" y="2354268"/>
            <a:ext cx="435892" cy="431049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92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93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94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95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96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97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98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99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00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1" name="Groupe 100"/>
          <p:cNvGrpSpPr/>
          <p:nvPr userDrawn="1"/>
        </p:nvGrpSpPr>
        <p:grpSpPr>
          <a:xfrm>
            <a:off x="346994" y="3284022"/>
            <a:ext cx="435892" cy="431049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102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03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04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05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06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07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08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09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10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1" name="Groupe 110"/>
          <p:cNvGrpSpPr/>
          <p:nvPr userDrawn="1"/>
        </p:nvGrpSpPr>
        <p:grpSpPr>
          <a:xfrm>
            <a:off x="346994" y="4203701"/>
            <a:ext cx="435892" cy="431049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112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13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14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15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16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17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18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19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20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1" name="Groupe 120"/>
          <p:cNvGrpSpPr/>
          <p:nvPr userDrawn="1"/>
        </p:nvGrpSpPr>
        <p:grpSpPr>
          <a:xfrm>
            <a:off x="346994" y="5100020"/>
            <a:ext cx="435892" cy="431049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122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23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24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25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26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27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28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29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30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368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r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" y="6321"/>
            <a:ext cx="12189684" cy="6853268"/>
          </a:xfrm>
          <a:prstGeom prst="rect">
            <a:avLst/>
          </a:prstGeom>
        </p:spPr>
      </p:pic>
      <p:sp>
        <p:nvSpPr>
          <p:cNvPr id="8" name="Freeform 6"/>
          <p:cNvSpPr>
            <a:spLocks noChangeAspect="1"/>
          </p:cNvSpPr>
          <p:nvPr userDrawn="1"/>
        </p:nvSpPr>
        <p:spPr bwMode="auto">
          <a:xfrm>
            <a:off x="1" y="698199"/>
            <a:ext cx="12190412" cy="6166917"/>
          </a:xfrm>
          <a:custGeom>
            <a:avLst/>
            <a:gdLst>
              <a:gd name="T0" fmla="*/ 6269 w 10564"/>
              <a:gd name="T1" fmla="*/ 2376 h 5348"/>
              <a:gd name="T2" fmla="*/ 0 w 10564"/>
              <a:gd name="T3" fmla="*/ 2376 h 5348"/>
              <a:gd name="T4" fmla="*/ 0 w 10564"/>
              <a:gd name="T5" fmla="*/ 3519 h 5348"/>
              <a:gd name="T6" fmla="*/ 0 w 10564"/>
              <a:gd name="T7" fmla="*/ 4568 h 5348"/>
              <a:gd name="T8" fmla="*/ 0 w 10564"/>
              <a:gd name="T9" fmla="*/ 5348 h 5348"/>
              <a:gd name="T10" fmla="*/ 10564 w 10564"/>
              <a:gd name="T11" fmla="*/ 5348 h 5348"/>
              <a:gd name="T12" fmla="*/ 10564 w 10564"/>
              <a:gd name="T13" fmla="*/ 4568 h 5348"/>
              <a:gd name="T14" fmla="*/ 10564 w 10564"/>
              <a:gd name="T15" fmla="*/ 3519 h 5348"/>
              <a:gd name="T16" fmla="*/ 10564 w 10564"/>
              <a:gd name="T17" fmla="*/ 0 h 5348"/>
              <a:gd name="T18" fmla="*/ 6269 w 10564"/>
              <a:gd name="T19" fmla="*/ 2376 h 5348"/>
              <a:gd name="connsiteX0" fmla="*/ 4586 w 10000"/>
              <a:gd name="connsiteY0" fmla="*/ 4439 h 10000"/>
              <a:gd name="connsiteX1" fmla="*/ 0 w 10000"/>
              <a:gd name="connsiteY1" fmla="*/ 4443 h 10000"/>
              <a:gd name="connsiteX2" fmla="*/ 0 w 10000"/>
              <a:gd name="connsiteY2" fmla="*/ 6580 h 10000"/>
              <a:gd name="connsiteX3" fmla="*/ 0 w 10000"/>
              <a:gd name="connsiteY3" fmla="*/ 8542 h 10000"/>
              <a:gd name="connsiteX4" fmla="*/ 0 w 10000"/>
              <a:gd name="connsiteY4" fmla="*/ 10000 h 10000"/>
              <a:gd name="connsiteX5" fmla="*/ 10000 w 10000"/>
              <a:gd name="connsiteY5" fmla="*/ 10000 h 10000"/>
              <a:gd name="connsiteX6" fmla="*/ 10000 w 10000"/>
              <a:gd name="connsiteY6" fmla="*/ 8542 h 10000"/>
              <a:gd name="connsiteX7" fmla="*/ 10000 w 10000"/>
              <a:gd name="connsiteY7" fmla="*/ 6580 h 10000"/>
              <a:gd name="connsiteX8" fmla="*/ 10000 w 10000"/>
              <a:gd name="connsiteY8" fmla="*/ 0 h 10000"/>
              <a:gd name="connsiteX9" fmla="*/ 4586 w 10000"/>
              <a:gd name="connsiteY9" fmla="*/ 443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4586" y="4439"/>
                </a:moveTo>
                <a:lnTo>
                  <a:pt x="0" y="4443"/>
                </a:lnTo>
                <a:lnTo>
                  <a:pt x="0" y="6580"/>
                </a:lnTo>
                <a:lnTo>
                  <a:pt x="0" y="8542"/>
                </a:lnTo>
                <a:lnTo>
                  <a:pt x="0" y="10000"/>
                </a:lnTo>
                <a:lnTo>
                  <a:pt x="10000" y="10000"/>
                </a:lnTo>
                <a:lnTo>
                  <a:pt x="10000" y="8542"/>
                </a:lnTo>
                <a:lnTo>
                  <a:pt x="10000" y="6580"/>
                </a:lnTo>
                <a:lnTo>
                  <a:pt x="10000" y="0"/>
                </a:lnTo>
                <a:lnTo>
                  <a:pt x="4586" y="4439"/>
                </a:lnTo>
                <a:close/>
              </a:path>
            </a:pathLst>
          </a:custGeom>
          <a:solidFill>
            <a:schemeClr val="bg1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734888" y="4400462"/>
            <a:ext cx="8832926" cy="509622"/>
          </a:xfrm>
        </p:spPr>
        <p:txBody>
          <a:bodyPr anchor="t">
            <a:noAutofit/>
          </a:bodyPr>
          <a:lstStyle>
            <a:lvl1pPr>
              <a:defRPr sz="3200" baseline="0"/>
            </a:lvl1pPr>
          </a:lstStyle>
          <a:p>
            <a:r>
              <a:rPr lang="fr-FR" dirty="0" smtClean="0"/>
              <a:t>Titre de La première section</a:t>
            </a:r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0" hasCustomPrompt="1"/>
          </p:nvPr>
        </p:nvSpPr>
        <p:spPr>
          <a:xfrm>
            <a:off x="2734888" y="4949798"/>
            <a:ext cx="8832926" cy="488632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994780" y="5814335"/>
            <a:ext cx="2866668" cy="5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e 21"/>
          <p:cNvGrpSpPr/>
          <p:nvPr userDrawn="1"/>
        </p:nvGrpSpPr>
        <p:grpSpPr>
          <a:xfrm>
            <a:off x="1665904" y="4329520"/>
            <a:ext cx="632914" cy="625882"/>
            <a:chOff x="1403363" y="812806"/>
            <a:chExt cx="428628" cy="423866"/>
          </a:xfrm>
          <a:solidFill>
            <a:schemeClr val="accent1"/>
          </a:solidFill>
        </p:grpSpPr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6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3506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rsonalized chapter prim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8343405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" name="Diapositive think-cell" r:id="rId4" imgW="270" imgH="270" progId="TCLayout.ActiveDocument.1">
                  <p:embed/>
                </p:oleObj>
              </mc:Choice>
              <mc:Fallback>
                <p:oleObj name="Diapositive think-cell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outeilles-verre_iStock_000011078713_Large.jpg" descr="/Users/CREA2/Desktop/Bouteilles-verre_iStock_000011078713_Large.jpg"/>
          <p:cNvPicPr>
            <a:picLocks noChangeAspect="1"/>
          </p:cNvPicPr>
          <p:nvPr userDrawn="1"/>
        </p:nvPicPr>
        <p:blipFill rotWithShape="1">
          <a:blip r:embed="rId6" r:link="rId7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37022" b="-16792"/>
          <a:stretch/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8" name="Freeform 6"/>
          <p:cNvSpPr>
            <a:spLocks noChangeAspect="1"/>
          </p:cNvSpPr>
          <p:nvPr userDrawn="1"/>
        </p:nvSpPr>
        <p:spPr bwMode="auto">
          <a:xfrm>
            <a:off x="1" y="698199"/>
            <a:ext cx="12190412" cy="6166917"/>
          </a:xfrm>
          <a:custGeom>
            <a:avLst/>
            <a:gdLst>
              <a:gd name="T0" fmla="*/ 6269 w 10564"/>
              <a:gd name="T1" fmla="*/ 2376 h 5348"/>
              <a:gd name="T2" fmla="*/ 0 w 10564"/>
              <a:gd name="T3" fmla="*/ 2376 h 5348"/>
              <a:gd name="T4" fmla="*/ 0 w 10564"/>
              <a:gd name="T5" fmla="*/ 3519 h 5348"/>
              <a:gd name="T6" fmla="*/ 0 w 10564"/>
              <a:gd name="T7" fmla="*/ 4568 h 5348"/>
              <a:gd name="T8" fmla="*/ 0 w 10564"/>
              <a:gd name="T9" fmla="*/ 5348 h 5348"/>
              <a:gd name="T10" fmla="*/ 10564 w 10564"/>
              <a:gd name="T11" fmla="*/ 5348 h 5348"/>
              <a:gd name="T12" fmla="*/ 10564 w 10564"/>
              <a:gd name="T13" fmla="*/ 4568 h 5348"/>
              <a:gd name="T14" fmla="*/ 10564 w 10564"/>
              <a:gd name="T15" fmla="*/ 3519 h 5348"/>
              <a:gd name="T16" fmla="*/ 10564 w 10564"/>
              <a:gd name="T17" fmla="*/ 0 h 5348"/>
              <a:gd name="T18" fmla="*/ 6269 w 10564"/>
              <a:gd name="T19" fmla="*/ 2376 h 5348"/>
              <a:gd name="connsiteX0" fmla="*/ 4586 w 10000"/>
              <a:gd name="connsiteY0" fmla="*/ 4439 h 10000"/>
              <a:gd name="connsiteX1" fmla="*/ 0 w 10000"/>
              <a:gd name="connsiteY1" fmla="*/ 4443 h 10000"/>
              <a:gd name="connsiteX2" fmla="*/ 0 w 10000"/>
              <a:gd name="connsiteY2" fmla="*/ 6580 h 10000"/>
              <a:gd name="connsiteX3" fmla="*/ 0 w 10000"/>
              <a:gd name="connsiteY3" fmla="*/ 8542 h 10000"/>
              <a:gd name="connsiteX4" fmla="*/ 0 w 10000"/>
              <a:gd name="connsiteY4" fmla="*/ 10000 h 10000"/>
              <a:gd name="connsiteX5" fmla="*/ 10000 w 10000"/>
              <a:gd name="connsiteY5" fmla="*/ 10000 h 10000"/>
              <a:gd name="connsiteX6" fmla="*/ 10000 w 10000"/>
              <a:gd name="connsiteY6" fmla="*/ 8542 h 10000"/>
              <a:gd name="connsiteX7" fmla="*/ 10000 w 10000"/>
              <a:gd name="connsiteY7" fmla="*/ 6580 h 10000"/>
              <a:gd name="connsiteX8" fmla="*/ 10000 w 10000"/>
              <a:gd name="connsiteY8" fmla="*/ 0 h 10000"/>
              <a:gd name="connsiteX9" fmla="*/ 4586 w 10000"/>
              <a:gd name="connsiteY9" fmla="*/ 443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4586" y="4439"/>
                </a:moveTo>
                <a:lnTo>
                  <a:pt x="0" y="4443"/>
                </a:lnTo>
                <a:lnTo>
                  <a:pt x="0" y="6580"/>
                </a:lnTo>
                <a:lnTo>
                  <a:pt x="0" y="8542"/>
                </a:lnTo>
                <a:lnTo>
                  <a:pt x="0" y="10000"/>
                </a:lnTo>
                <a:lnTo>
                  <a:pt x="10000" y="10000"/>
                </a:lnTo>
                <a:lnTo>
                  <a:pt x="10000" y="8542"/>
                </a:lnTo>
                <a:lnTo>
                  <a:pt x="10000" y="6580"/>
                </a:lnTo>
                <a:lnTo>
                  <a:pt x="10000" y="0"/>
                </a:lnTo>
                <a:lnTo>
                  <a:pt x="4586" y="4439"/>
                </a:lnTo>
                <a:close/>
              </a:path>
            </a:pathLst>
          </a:custGeom>
          <a:solidFill>
            <a:schemeClr val="bg1"/>
          </a:solidFill>
          <a:ln w="1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734888" y="4400462"/>
            <a:ext cx="8832926" cy="509622"/>
          </a:xfrm>
        </p:spPr>
        <p:txBody>
          <a:bodyPr anchor="t">
            <a:noAutofit/>
          </a:bodyPr>
          <a:lstStyle>
            <a:lvl1pPr>
              <a:defRPr sz="3200" baseline="0">
                <a:solidFill>
                  <a:schemeClr val="accent6"/>
                </a:solidFill>
              </a:defRPr>
            </a:lvl1pPr>
          </a:lstStyle>
          <a:p>
            <a:r>
              <a:rPr lang="fr-FR" dirty="0" smtClean="0"/>
              <a:t>Titre de La première section</a:t>
            </a:r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0" hasCustomPrompt="1"/>
          </p:nvPr>
        </p:nvSpPr>
        <p:spPr>
          <a:xfrm>
            <a:off x="2734888" y="4949798"/>
            <a:ext cx="8832926" cy="488632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/>
            </a:lvl1pPr>
          </a:lstStyle>
          <a:p>
            <a:pPr lvl="0"/>
            <a:r>
              <a:rPr lang="fr-FR" dirty="0" smtClean="0"/>
              <a:t>SOUS-TITRE de la section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994780" y="5814335"/>
            <a:ext cx="2866668" cy="5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e 9"/>
          <p:cNvGrpSpPr/>
          <p:nvPr userDrawn="1"/>
        </p:nvGrpSpPr>
        <p:grpSpPr>
          <a:xfrm>
            <a:off x="1665904" y="4329520"/>
            <a:ext cx="632914" cy="625882"/>
            <a:chOff x="1403363" y="812806"/>
            <a:chExt cx="428628" cy="423866"/>
          </a:xfrm>
          <a:solidFill>
            <a:schemeClr val="accent6"/>
          </a:solidFill>
        </p:grpSpPr>
        <p:sp>
          <p:nvSpPr>
            <p:cNvPr id="12" name="Oval 19"/>
            <p:cNvSpPr>
              <a:spLocks noChangeArrowheads="1"/>
            </p:cNvSpPr>
            <p:nvPr/>
          </p:nvSpPr>
          <p:spPr bwMode="auto">
            <a:xfrm>
              <a:off x="1403363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1492264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1579577" y="987433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7" name="Oval 22"/>
            <p:cNvSpPr>
              <a:spLocks noChangeArrowheads="1"/>
            </p:cNvSpPr>
            <p:nvPr/>
          </p:nvSpPr>
          <p:spPr bwMode="auto">
            <a:xfrm>
              <a:off x="1668477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8" name="Oval 23"/>
            <p:cNvSpPr>
              <a:spLocks noChangeArrowheads="1"/>
            </p:cNvSpPr>
            <p:nvPr/>
          </p:nvSpPr>
          <p:spPr bwMode="auto">
            <a:xfrm>
              <a:off x="1757378" y="987433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19" name="Oval 24"/>
            <p:cNvSpPr>
              <a:spLocks noChangeArrowheads="1"/>
            </p:cNvSpPr>
            <p:nvPr/>
          </p:nvSpPr>
          <p:spPr bwMode="auto">
            <a:xfrm>
              <a:off x="1665302" y="1074746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0" name="Oval 25"/>
            <p:cNvSpPr>
              <a:spLocks noChangeArrowheads="1"/>
            </p:cNvSpPr>
            <p:nvPr/>
          </p:nvSpPr>
          <p:spPr bwMode="auto">
            <a:xfrm>
              <a:off x="1665302" y="901707"/>
              <a:ext cx="76201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1" name="Oval 26"/>
            <p:cNvSpPr>
              <a:spLocks noChangeArrowheads="1"/>
            </p:cNvSpPr>
            <p:nvPr/>
          </p:nvSpPr>
          <p:spPr bwMode="auto">
            <a:xfrm>
              <a:off x="1579577" y="812806"/>
              <a:ext cx="74613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Oval 27"/>
            <p:cNvSpPr>
              <a:spLocks noChangeArrowheads="1"/>
            </p:cNvSpPr>
            <p:nvPr/>
          </p:nvSpPr>
          <p:spPr bwMode="auto">
            <a:xfrm>
              <a:off x="1579577" y="1160471"/>
              <a:ext cx="74613" cy="762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901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82397513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" name="Diapositive think-cell" r:id="rId19" imgW="270" imgH="270" progId="TCLayout.ActiveDocument.1">
                  <p:embed/>
                </p:oleObj>
              </mc:Choice>
              <mc:Fallback>
                <p:oleObj name="Diapositive think-cell" r:id="rId1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 userDrawn="1"/>
        </p:nvSpPr>
        <p:spPr bwMode="gray">
          <a:xfrm>
            <a:off x="0" y="6350306"/>
            <a:ext cx="12192383" cy="507694"/>
          </a:xfrm>
          <a:prstGeom prst="rect">
            <a:avLst/>
          </a:prstGeom>
          <a:solidFill>
            <a:srgbClr val="D7D8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743218" y="6483531"/>
            <a:ext cx="1101315" cy="222912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286246"/>
            <a:ext cx="11224914" cy="540689"/>
          </a:xfrm>
          <a:prstGeom prst="rect">
            <a:avLst/>
          </a:prstGeom>
        </p:spPr>
        <p:txBody>
          <a:bodyPr vert="horz" wrap="square" lIns="0" tIns="60948" rIns="121898" bIns="60948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52425" y="1362075"/>
            <a:ext cx="11228468" cy="4765509"/>
          </a:xfrm>
          <a:prstGeom prst="rect">
            <a:avLst/>
          </a:prstGeom>
        </p:spPr>
        <p:txBody>
          <a:bodyPr vert="horz" lIns="0" tIns="60948" rIns="121898" bIns="60948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0" y="6353098"/>
            <a:ext cx="352425" cy="506489"/>
          </a:xfrm>
          <a:prstGeom prst="rect">
            <a:avLst/>
          </a:prstGeom>
        </p:spPr>
        <p:txBody>
          <a:bodyPr vert="horz" lIns="0" tIns="60948" rIns="0" bIns="60948" rtlCol="0" anchor="ctr"/>
          <a:lstStyle>
            <a:lvl1pPr algn="ctr">
              <a:defRPr sz="900" b="1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fld id="{4DE6452B-8DA9-46DD-AEB3-494A979A35B7}" type="slidenum">
              <a:rPr lang="fr-FR" smtClean="0"/>
              <a:pPr/>
              <a:t>‹#›</a:t>
            </a:fld>
            <a:endParaRPr lang="fr-FR" dirty="0"/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349250" y="824981"/>
            <a:ext cx="10239829" cy="0"/>
          </a:xfrm>
          <a:prstGeom prst="line">
            <a:avLst/>
          </a:prstGeom>
          <a:ln w="12700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26654" y="6357822"/>
            <a:ext cx="3788289" cy="501766"/>
          </a:xfrm>
          <a:prstGeom prst="rect">
            <a:avLst/>
          </a:prstGeom>
        </p:spPr>
        <p:txBody>
          <a:bodyPr vert="horz" lIns="0" tIns="60948" rIns="121898" bIns="60948" rtlCol="0" anchor="ctr"/>
          <a:lstStyle>
            <a:lvl1pPr algn="ctr">
              <a:defRPr sz="900" cap="all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mtClean="0"/>
              <a:t>TUTORIEL 2016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39" y="6113546"/>
            <a:ext cx="1467310" cy="145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0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8" r:id="rId2"/>
    <p:sldLayoutId id="2147483652" r:id="rId3"/>
    <p:sldLayoutId id="2147483669" r:id="rId4"/>
    <p:sldLayoutId id="2147483666" r:id="rId5"/>
    <p:sldLayoutId id="2147483661" r:id="rId6"/>
    <p:sldLayoutId id="2147483662" r:id="rId7"/>
    <p:sldLayoutId id="2147483656" r:id="rId8"/>
    <p:sldLayoutId id="2147483657" r:id="rId9"/>
    <p:sldLayoutId id="2147483670" r:id="rId10"/>
    <p:sldLayoutId id="2147483658" r:id="rId11"/>
    <p:sldLayoutId id="2147483663" r:id="rId12"/>
    <p:sldLayoutId id="2147483664" r:id="rId13"/>
    <p:sldLayoutId id="2147483665" r:id="rId14"/>
    <p:sldLayoutId id="2147483667" r:id="rId1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1219140" rtl="0" eaLnBrk="1" latinLnBrk="0" hangingPunct="1">
        <a:spcBef>
          <a:spcPct val="0"/>
        </a:spcBef>
        <a:buNone/>
        <a:defRPr sz="2400" b="1" kern="1200" cap="all" baseline="0">
          <a:solidFill>
            <a:schemeClr val="accent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58775" indent="-358775" algn="l" defTabSz="1219140" rtl="0" eaLnBrk="1" latinLnBrk="0" hangingPunct="1">
        <a:spcBef>
          <a:spcPct val="20000"/>
        </a:spcBef>
        <a:buSzPct val="150000"/>
        <a:buFontTx/>
        <a:buBlip>
          <a:blip r:embed="rId23"/>
        </a:buBlip>
        <a:defRPr sz="2000" b="1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1pPr>
      <a:lvl2pPr marL="628650" indent="-271463" algn="l" defTabSz="1219140" rtl="0" eaLnBrk="1" latinLnBrk="0" hangingPunct="1">
        <a:spcBef>
          <a:spcPct val="20000"/>
        </a:spcBef>
        <a:buClr>
          <a:schemeClr val="accent1"/>
        </a:buClr>
        <a:buFont typeface="Century Gothic" panose="020B0502020202020204" pitchFamily="34" charset="0"/>
        <a:buChar char="●"/>
        <a:defRPr sz="1800" b="1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2pPr>
      <a:lvl3pPr marL="803275" indent="-174625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16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3pPr>
      <a:lvl4pPr marL="985838" indent="-182563" algn="l" defTabSz="1219140" rtl="0" eaLnBrk="1" latinLnBrk="0" hangingPunct="1">
        <a:spcBef>
          <a:spcPct val="20000"/>
        </a:spcBef>
        <a:buClr>
          <a:schemeClr val="bg2"/>
        </a:buClr>
        <a:buFont typeface="Arial" panose="020B0604020202020204" pitchFamily="34" charset="0"/>
        <a:buChar char="-"/>
        <a:defRPr sz="14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4pPr>
      <a:lvl5pPr marL="1171575" indent="0" algn="l" defTabSz="1219140" rtl="0" eaLnBrk="1" latinLnBrk="0" hangingPunct="1">
        <a:spcBef>
          <a:spcPct val="20000"/>
        </a:spcBef>
        <a:buFont typeface="Arial" panose="020B0604020202020204" pitchFamily="34" charset="0"/>
        <a:buNone/>
        <a:tabLst/>
        <a:defRPr sz="12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/>
          <p:cNvSpPr txBox="1">
            <a:spLocks/>
          </p:cNvSpPr>
          <p:nvPr/>
        </p:nvSpPr>
        <p:spPr>
          <a:xfrm>
            <a:off x="0" y="213816"/>
            <a:ext cx="5905500" cy="1699232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1219140" rtl="0" eaLnBrk="1" latinLnBrk="0" hangingPunct="1">
              <a:spcBef>
                <a:spcPct val="0"/>
              </a:spcBef>
              <a:buNone/>
              <a:defRPr sz="3600" b="1" kern="1200" cap="all" baseline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altLang="zh-CN" sz="3200" dirty="0" smtClean="0"/>
              <a:t>ENCOR 446 CS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sales tool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5812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ENCOR 446 CS basic data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2425" y="927463"/>
            <a:ext cx="11228468" cy="5101863"/>
          </a:xfrm>
        </p:spPr>
        <p:txBody>
          <a:bodyPr>
            <a:normAutofit/>
          </a:bodyPr>
          <a:lstStyle/>
          <a:p>
            <a:r>
              <a:rPr lang="en-US" altLang="zh-CN" b="0" dirty="0"/>
              <a:t>ENCOR 446 CS</a:t>
            </a:r>
            <a:r>
              <a:rPr lang="en-US" b="0" dirty="0"/>
              <a:t> is a very low surfactant styrene acrylic latex for use </a:t>
            </a:r>
            <a:r>
              <a:rPr lang="en-US" b="0" dirty="0" smtClean="0"/>
              <a:t>in various </a:t>
            </a:r>
            <a:r>
              <a:rPr lang="en-US" b="0" dirty="0"/>
              <a:t>construction and adhesive applications. It is useful in </a:t>
            </a:r>
            <a:r>
              <a:rPr lang="en-US" b="0" dirty="0" smtClean="0"/>
              <a:t>applications such </a:t>
            </a:r>
            <a:r>
              <a:rPr lang="en-US" b="0" dirty="0"/>
              <a:t>as water-resistant construction </a:t>
            </a:r>
            <a:r>
              <a:rPr lang="en-US" b="0" dirty="0" smtClean="0"/>
              <a:t>adhesives and </a:t>
            </a:r>
            <a:r>
              <a:rPr lang="en-US" b="0" dirty="0"/>
              <a:t>cement </a:t>
            </a:r>
            <a:r>
              <a:rPr lang="en-US" b="0" dirty="0" smtClean="0"/>
              <a:t>admixtures.</a:t>
            </a:r>
          </a:p>
          <a:p>
            <a:r>
              <a:rPr lang="en-US" b="0" dirty="0"/>
              <a:t>ENCOR® 446 CS features high dry-film adhesion to a variety </a:t>
            </a:r>
            <a:r>
              <a:rPr lang="en-US" b="0" dirty="0" smtClean="0"/>
              <a:t>of substrates</a:t>
            </a:r>
            <a:r>
              <a:rPr lang="en-US" b="0" dirty="0"/>
              <a:t>, including low energy surfaces, and yields tough, flexible </a:t>
            </a:r>
            <a:r>
              <a:rPr lang="en-US" b="0" dirty="0" smtClean="0"/>
              <a:t>films. In </a:t>
            </a:r>
            <a:r>
              <a:rPr lang="en-US" b="0" dirty="0"/>
              <a:t>addition, it has high solids (62%) and quick water release for </a:t>
            </a:r>
            <a:r>
              <a:rPr lang="en-US" b="0" dirty="0" smtClean="0"/>
              <a:t>fast drying</a:t>
            </a:r>
            <a:r>
              <a:rPr lang="en-US" b="0" dirty="0"/>
              <a:t>.</a:t>
            </a:r>
            <a:endParaRPr lang="en-US" b="0" dirty="0" smtClean="0"/>
          </a:p>
          <a:p>
            <a:pPr marL="0" indent="0">
              <a:buNone/>
            </a:pPr>
            <a:endParaRPr lang="en-US" altLang="zh-CN" dirty="0">
              <a:cs typeface="Arial" panose="020B0604020202020204" pitchFamily="34" charset="0"/>
            </a:endParaRPr>
          </a:p>
          <a:p>
            <a:pPr marL="342900" lvl="1" indent="-342900">
              <a:lnSpc>
                <a:spcPct val="150000"/>
              </a:lnSpc>
              <a:spcBef>
                <a:spcPct val="0"/>
              </a:spcBef>
              <a:buClrTx/>
              <a:buSzPct val="60000"/>
              <a:buBlip>
                <a:blip r:embed="rId2"/>
              </a:buBlip>
              <a:defRPr/>
            </a:pPr>
            <a:endParaRPr lang="zh-CN" altLang="zh-CN" dirty="0">
              <a:cs typeface="Arial" panose="020B0604020202020204" pitchFamily="34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3099" indent="-28580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229" indent="-22864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520" indent="-22864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811" indent="-22864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5103" indent="-228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2394" indent="-228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686" indent="-228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977" indent="-228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C31F55-1BFC-4D4F-ABC6-80F5043C6D1B}" type="slidenum">
              <a:rPr lang="fr-FR" altLang="en-US" smtClean="0">
                <a:solidFill>
                  <a:srgbClr val="96949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pPr/>
              <a:t>2</a:t>
            </a:fld>
            <a:endParaRPr lang="fr-FR" altLang="en-US" smtClean="0">
              <a:solidFill>
                <a:srgbClr val="96949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447402" y="2954948"/>
            <a:ext cx="4949011" cy="365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1200"/>
              </a:spcBef>
              <a:spcAft>
                <a:spcPts val="300"/>
              </a:spcAft>
              <a:buSzPct val="60000"/>
              <a:buBlip>
                <a:blip r:embed="rId2"/>
              </a:buBlip>
              <a:defRPr b="1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623888" indent="-266700">
              <a:spcBef>
                <a:spcPts val="300"/>
              </a:spcBef>
              <a:buClr>
                <a:schemeClr val="tx1"/>
              </a:buClr>
              <a:buFont typeface="Tahoma" panose="020B0604030504040204" pitchFamily="34" charset="0"/>
              <a:buChar char="●"/>
              <a:defRPr sz="16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marL="892175" indent="-268288">
              <a:buClr>
                <a:schemeClr val="tx1"/>
              </a:buClr>
              <a:buFont typeface="Tahoma" panose="020B0604030504040204" pitchFamily="34" charset="0"/>
              <a:buChar char="–"/>
              <a:defRPr sz="1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marL="1081088" indent="-188913"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marL="1085850" indent="-4763">
              <a:spcBef>
                <a:spcPts val="1200"/>
              </a:spcBef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 marL="1543050" indent="-4763" eaLnBrk="0" fontAlgn="base" hangingPunct="0">
              <a:spcBef>
                <a:spcPts val="1200"/>
              </a:spcBef>
              <a:spcAft>
                <a:spcPct val="0"/>
              </a:spcAft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6pPr>
            <a:lvl7pPr marL="2000250" indent="-4763" eaLnBrk="0" fontAlgn="base" hangingPunct="0">
              <a:spcBef>
                <a:spcPts val="1200"/>
              </a:spcBef>
              <a:spcAft>
                <a:spcPct val="0"/>
              </a:spcAft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7pPr>
            <a:lvl8pPr marL="2457450" indent="-4763" eaLnBrk="0" fontAlgn="base" hangingPunct="0">
              <a:spcBef>
                <a:spcPts val="1200"/>
              </a:spcBef>
              <a:spcAft>
                <a:spcPct val="0"/>
              </a:spcAft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8pPr>
            <a:lvl9pPr marL="2914650" indent="-4763" eaLnBrk="0" fontAlgn="base" hangingPunct="0">
              <a:spcBef>
                <a:spcPts val="1200"/>
              </a:spcBef>
              <a:spcAft>
                <a:spcPct val="0"/>
              </a:spcAft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marL="4191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zh-CN" sz="2000" dirty="0" smtClean="0">
                <a:solidFill>
                  <a:schemeClr val="accent6"/>
                </a:solidFill>
                <a:cs typeface="Arial" panose="020B0604020202020204" pitchFamily="34" charset="0"/>
              </a:rPr>
              <a:t>Basic data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 smtClean="0">
                <a:cs typeface="Arial" panose="020B0604020202020204" pitchFamily="34" charset="0"/>
              </a:rPr>
              <a:t>Appearance</a:t>
            </a:r>
            <a:r>
              <a:rPr lang="zh-CN" altLang="zh-CN" sz="1800" dirty="0" smtClean="0">
                <a:cs typeface="Arial" panose="020B0604020202020204" pitchFamily="34" charset="0"/>
              </a:rPr>
              <a:t>：</a:t>
            </a:r>
            <a:r>
              <a:rPr lang="en-US" altLang="zh-CN" sz="1800" dirty="0" smtClean="0">
                <a:cs typeface="Arial" panose="020B0604020202020204" pitchFamily="34" charset="0"/>
              </a:rPr>
              <a:t>                      Milky white</a:t>
            </a:r>
            <a:endParaRPr lang="zh-CN" altLang="zh-CN" sz="18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 smtClean="0">
                <a:cs typeface="Arial" panose="020B0604020202020204" pitchFamily="34" charset="0"/>
              </a:rPr>
              <a:t>S.C.</a:t>
            </a:r>
            <a:r>
              <a:rPr lang="zh-CN" altLang="zh-CN" sz="1800" dirty="0" smtClean="0">
                <a:cs typeface="Arial" panose="020B0604020202020204" pitchFamily="34" charset="0"/>
              </a:rPr>
              <a:t>：</a:t>
            </a:r>
            <a:r>
              <a:rPr lang="en-US" altLang="zh-CN" sz="1800" dirty="0" smtClean="0">
                <a:cs typeface="Arial" panose="020B0604020202020204" pitchFamily="34" charset="0"/>
              </a:rPr>
              <a:t>                                     </a:t>
            </a:r>
            <a:r>
              <a:rPr lang="en-US" altLang="zh-CN" sz="1800" dirty="0">
                <a:cs typeface="Arial" panose="020B0604020202020204" pitchFamily="34" charset="0"/>
              </a:rPr>
              <a:t>62%</a:t>
            </a:r>
            <a:endParaRPr lang="zh-CN" altLang="zh-CN" sz="18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>
                <a:cs typeface="Arial" panose="020B0604020202020204" pitchFamily="34" charset="0"/>
              </a:rPr>
              <a:t>PH </a:t>
            </a:r>
            <a:r>
              <a:rPr lang="zh-CN" altLang="zh-CN" sz="1800" dirty="0">
                <a:cs typeface="Arial" panose="020B0604020202020204" pitchFamily="34" charset="0"/>
              </a:rPr>
              <a:t>：</a:t>
            </a:r>
            <a:r>
              <a:rPr lang="en-US" altLang="zh-CN" sz="1800" dirty="0">
                <a:cs typeface="Arial" panose="020B0604020202020204" pitchFamily="34" charset="0"/>
              </a:rPr>
              <a:t>                            </a:t>
            </a:r>
            <a:r>
              <a:rPr lang="en-US" altLang="zh-CN" sz="1800" dirty="0" smtClean="0">
                <a:cs typeface="Arial" panose="020B0604020202020204" pitchFamily="34" charset="0"/>
              </a:rPr>
              <a:t>            </a:t>
            </a:r>
            <a:r>
              <a:rPr lang="en-US" altLang="zh-CN" sz="1800" dirty="0">
                <a:cs typeface="Arial" panose="020B0604020202020204" pitchFamily="34" charset="0"/>
              </a:rPr>
              <a:t>6</a:t>
            </a:r>
            <a:endParaRPr lang="zh-CN" altLang="zh-CN" sz="18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 smtClean="0">
                <a:cs typeface="Arial" panose="020B0604020202020204" pitchFamily="34" charset="0"/>
              </a:rPr>
              <a:t>P.S.(um</a:t>
            </a:r>
            <a:r>
              <a:rPr lang="en-US" altLang="zh-CN" sz="1800" dirty="0">
                <a:cs typeface="Arial" panose="020B0604020202020204" pitchFamily="34" charset="0"/>
              </a:rPr>
              <a:t>)</a:t>
            </a:r>
            <a:r>
              <a:rPr lang="zh-CN" altLang="zh-CN" sz="1800" dirty="0">
                <a:cs typeface="Arial" panose="020B0604020202020204" pitchFamily="34" charset="0"/>
              </a:rPr>
              <a:t>：</a:t>
            </a:r>
            <a:r>
              <a:rPr lang="en-US" altLang="zh-CN" sz="1800" dirty="0">
                <a:cs typeface="Arial" panose="020B0604020202020204" pitchFamily="34" charset="0"/>
              </a:rPr>
              <a:t>                       </a:t>
            </a:r>
            <a:r>
              <a:rPr lang="en-US" altLang="zh-CN" sz="1800" dirty="0" smtClean="0">
                <a:cs typeface="Arial" panose="020B0604020202020204" pitchFamily="34" charset="0"/>
              </a:rPr>
              <a:t>        </a:t>
            </a:r>
            <a:r>
              <a:rPr lang="en-US" altLang="zh-CN" sz="1800" dirty="0">
                <a:cs typeface="Arial" panose="020B0604020202020204" pitchFamily="34" charset="0"/>
              </a:rPr>
              <a:t>0.3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 smtClean="0">
                <a:cs typeface="Arial" panose="020B0604020202020204" pitchFamily="34" charset="0"/>
              </a:rPr>
              <a:t>Viscosity (Brookfield</a:t>
            </a:r>
            <a:r>
              <a:rPr lang="en-US" altLang="zh-CN" sz="1800" dirty="0">
                <a:cs typeface="Arial" panose="020B0604020202020204" pitchFamily="34" charset="0"/>
              </a:rPr>
              <a:t>, </a:t>
            </a:r>
            <a:r>
              <a:rPr lang="en-US" altLang="zh-CN" sz="1800" dirty="0" err="1">
                <a:cs typeface="Arial" panose="020B0604020202020204" pitchFamily="34" charset="0"/>
              </a:rPr>
              <a:t>cP</a:t>
            </a:r>
            <a:r>
              <a:rPr lang="en-US" altLang="zh-CN" sz="1800" dirty="0">
                <a:cs typeface="Arial" panose="020B0604020202020204" pitchFamily="34" charset="0"/>
              </a:rPr>
              <a:t>)          </a:t>
            </a:r>
            <a:r>
              <a:rPr lang="en-US" altLang="zh-CN" sz="1800" dirty="0" smtClean="0">
                <a:cs typeface="Arial" panose="020B0604020202020204" pitchFamily="34" charset="0"/>
              </a:rPr>
              <a:t>   &lt;</a:t>
            </a:r>
            <a:r>
              <a:rPr lang="en-US" altLang="zh-CN" sz="1800" dirty="0">
                <a:cs typeface="Arial" panose="020B0604020202020204" pitchFamily="34" charset="0"/>
              </a:rPr>
              <a:t>1000</a:t>
            </a:r>
            <a:endParaRPr lang="zh-CN" altLang="zh-CN" sz="18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 err="1">
                <a:cs typeface="Arial" panose="020B0604020202020204" pitchFamily="34" charset="0"/>
              </a:rPr>
              <a:t>Tg</a:t>
            </a:r>
            <a:r>
              <a:rPr lang="en-US" altLang="zh-CN" sz="1800" dirty="0">
                <a:cs typeface="Arial" panose="020B0604020202020204" pitchFamily="34" charset="0"/>
              </a:rPr>
              <a:t> </a:t>
            </a:r>
            <a:r>
              <a:rPr lang="zh-CN" altLang="zh-CN" sz="1800" dirty="0">
                <a:cs typeface="Arial" panose="020B0604020202020204" pitchFamily="34" charset="0"/>
              </a:rPr>
              <a:t>℃</a:t>
            </a:r>
            <a:r>
              <a:rPr lang="en-US" altLang="zh-CN" sz="1800" dirty="0">
                <a:cs typeface="Arial" panose="020B0604020202020204" pitchFamily="34" charset="0"/>
              </a:rPr>
              <a:t>                                    </a:t>
            </a:r>
            <a:r>
              <a:rPr lang="en-US" altLang="zh-CN" sz="1800" dirty="0" smtClean="0">
                <a:cs typeface="Arial" panose="020B0604020202020204" pitchFamily="34" charset="0"/>
              </a:rPr>
              <a:t>     </a:t>
            </a:r>
            <a:r>
              <a:rPr lang="en-US" altLang="zh-CN" sz="1800" dirty="0">
                <a:cs typeface="Arial" panose="020B0604020202020204" pitchFamily="34" charset="0"/>
              </a:rPr>
              <a:t>12</a:t>
            </a:r>
            <a:endParaRPr lang="zh-CN" altLang="zh-CN" sz="18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>
                <a:cs typeface="Arial" panose="020B0604020202020204" pitchFamily="34" charset="0"/>
              </a:rPr>
              <a:t>MFFT </a:t>
            </a:r>
            <a:r>
              <a:rPr lang="zh-CN" altLang="zh-CN" sz="1800" dirty="0">
                <a:cs typeface="Arial" panose="020B0604020202020204" pitchFamily="34" charset="0"/>
              </a:rPr>
              <a:t>℃</a:t>
            </a:r>
            <a:r>
              <a:rPr lang="en-US" altLang="zh-CN" sz="1800" dirty="0">
                <a:cs typeface="Arial" panose="020B0604020202020204" pitchFamily="34" charset="0"/>
              </a:rPr>
              <a:t>                              </a:t>
            </a:r>
            <a:r>
              <a:rPr lang="en-US" altLang="zh-CN" sz="1800" dirty="0" smtClean="0">
                <a:cs typeface="Arial" panose="020B0604020202020204" pitchFamily="34" charset="0"/>
              </a:rPr>
              <a:t>       </a:t>
            </a:r>
            <a:r>
              <a:rPr lang="en-US" altLang="zh-CN" sz="1800" dirty="0">
                <a:cs typeface="Arial" panose="020B0604020202020204" pitchFamily="34" charset="0"/>
              </a:rPr>
              <a:t>6</a:t>
            </a:r>
            <a:endParaRPr lang="zh-CN" altLang="zh-CN" sz="1800" dirty="0"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7202514" y="2954948"/>
            <a:ext cx="4031361" cy="365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1200"/>
              </a:spcBef>
              <a:spcAft>
                <a:spcPts val="300"/>
              </a:spcAft>
              <a:buSzPct val="60000"/>
              <a:buBlip>
                <a:blip r:embed="rId2"/>
              </a:buBlip>
              <a:defRPr b="1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623888" indent="-266700">
              <a:spcBef>
                <a:spcPts val="300"/>
              </a:spcBef>
              <a:buClr>
                <a:schemeClr val="tx1"/>
              </a:buClr>
              <a:buFont typeface="Tahoma" panose="020B0604030504040204" pitchFamily="34" charset="0"/>
              <a:buChar char="●"/>
              <a:defRPr sz="16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marL="892175" indent="-268288">
              <a:buClr>
                <a:schemeClr val="tx1"/>
              </a:buClr>
              <a:buFont typeface="Tahoma" panose="020B0604030504040204" pitchFamily="34" charset="0"/>
              <a:buChar char="–"/>
              <a:defRPr sz="1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marL="1081088" indent="-188913"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marL="1085850" indent="-4763">
              <a:spcBef>
                <a:spcPts val="1200"/>
              </a:spcBef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 marL="1543050" indent="-4763" eaLnBrk="0" fontAlgn="base" hangingPunct="0">
              <a:spcBef>
                <a:spcPts val="1200"/>
              </a:spcBef>
              <a:spcAft>
                <a:spcPct val="0"/>
              </a:spcAft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6pPr>
            <a:lvl7pPr marL="2000250" indent="-4763" eaLnBrk="0" fontAlgn="base" hangingPunct="0">
              <a:spcBef>
                <a:spcPts val="1200"/>
              </a:spcBef>
              <a:spcAft>
                <a:spcPct val="0"/>
              </a:spcAft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7pPr>
            <a:lvl8pPr marL="2457450" indent="-4763" eaLnBrk="0" fontAlgn="base" hangingPunct="0">
              <a:spcBef>
                <a:spcPts val="1200"/>
              </a:spcBef>
              <a:spcAft>
                <a:spcPct val="0"/>
              </a:spcAft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8pPr>
            <a:lvl9pPr marL="2914650" indent="-4763" eaLnBrk="0" fontAlgn="base" hangingPunct="0">
              <a:spcBef>
                <a:spcPts val="1200"/>
              </a:spcBef>
              <a:spcAft>
                <a:spcPct val="0"/>
              </a:spcAft>
              <a:defRPr sz="1200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marL="4191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zh-CN" sz="2000" dirty="0" smtClean="0">
                <a:solidFill>
                  <a:schemeClr val="accent6"/>
                </a:solidFill>
                <a:cs typeface="Arial" panose="020B0604020202020204" pitchFamily="34" charset="0"/>
              </a:rPr>
              <a:t>Typical </a:t>
            </a:r>
            <a:r>
              <a:rPr lang="en-US" altLang="zh-CN" sz="2000" dirty="0" err="1" smtClean="0">
                <a:solidFill>
                  <a:schemeClr val="accent6"/>
                </a:solidFill>
                <a:cs typeface="Arial" panose="020B0604020202020204" pitchFamily="34" charset="0"/>
              </a:rPr>
              <a:t>applicatoin</a:t>
            </a:r>
            <a:endParaRPr lang="zh-CN" altLang="en-US" sz="2000" dirty="0" smtClean="0">
              <a:solidFill>
                <a:schemeClr val="accent6"/>
              </a:solidFill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 smtClean="0">
                <a:cs typeface="Arial" panose="020B0604020202020204" pitchFamily="34" charset="0"/>
              </a:rPr>
              <a:t>2K waterproofing mortar</a:t>
            </a:r>
            <a:endParaRPr lang="zh-CN" altLang="zh-CN" sz="1800" dirty="0"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 smtClean="0">
                <a:cs typeface="Arial" panose="020B0604020202020204" pitchFamily="34" charset="0"/>
              </a:rPr>
              <a:t>Interface agent</a:t>
            </a:r>
            <a:endParaRPr lang="zh-CN" altLang="zh-CN" sz="1800" dirty="0"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 smtClean="0">
                <a:cs typeface="Arial" panose="020B0604020202020204" pitchFamily="34" charset="0"/>
              </a:rPr>
              <a:t>Repair mortar</a:t>
            </a:r>
            <a:endParaRPr lang="zh-CN" altLang="zh-CN" sz="1800" dirty="0"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 smtClean="0">
                <a:cs typeface="Arial" panose="020B0604020202020204" pitchFamily="34" charset="0"/>
              </a:rPr>
              <a:t>CTA</a:t>
            </a:r>
            <a:endParaRPr lang="zh-CN" altLang="zh-CN" sz="1800" dirty="0">
              <a:solidFill>
                <a:srgbClr val="0B2E7B"/>
              </a:solidFill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zh-CN" altLang="zh-CN" sz="1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2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3</a:t>
            </a:fld>
            <a:endParaRPr lang="fr-FR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250915"/>
              </p:ext>
            </p:extLst>
          </p:nvPr>
        </p:nvGraphicFramePr>
        <p:xfrm>
          <a:off x="459320" y="927815"/>
          <a:ext cx="6743834" cy="4965918"/>
        </p:xfrm>
        <a:graphic>
          <a:graphicData uri="http://schemas.openxmlformats.org/drawingml/2006/table">
            <a:tbl>
              <a:tblPr firstRow="1" firstCol="1" bandRow="1"/>
              <a:tblGrid>
                <a:gridCol w="1664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7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1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61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Liquid</a:t>
                      </a:r>
                      <a:r>
                        <a:rPr lang="en-US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part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ENCOR 446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Water</a:t>
                      </a:r>
                      <a:r>
                        <a:rPr lang="en-US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77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Foamaster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NXZ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61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Powder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part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：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P.O 42.5 cement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45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Sand</a:t>
                      </a: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（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70-140mesh</a:t>
                      </a: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）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CaCO3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325mesh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12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15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L:P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9:25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Results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JC/T 2090 I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610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Bonding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strength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Mpa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Normal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≥0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061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Alkali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treatment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1.32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≥0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.7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061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Water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treatment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≥0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.7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lang="en-US" altLang="zh-CN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Flexural strength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/MPa</a:t>
                      </a:r>
                      <a:endParaRPr lang="zh-CN" altLang="en-US" sz="14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0610">
                <a:tc gridSpan="2"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Compressive strength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/MPa</a:t>
                      </a:r>
                      <a:endParaRPr lang="zh-CN" altLang="en-US" sz="1400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2425" y="335218"/>
            <a:ext cx="6743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JC/T 2090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altLang="zh-CN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starting formulation 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（</a:t>
            </a:r>
            <a:r>
              <a:rPr lang="en-US" altLang="zh-CN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9:25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）</a:t>
            </a:r>
            <a:endParaRPr lang="en-US" sz="2000" b="1" cap="all" dirty="0">
              <a:solidFill>
                <a:schemeClr val="accent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5615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4</a:t>
            </a:fld>
            <a:endParaRPr lang="fr-FR"/>
          </a:p>
        </p:txBody>
      </p:sp>
      <p:sp>
        <p:nvSpPr>
          <p:cNvPr id="3" name="TextBox 2"/>
          <p:cNvSpPr txBox="1"/>
          <p:nvPr/>
        </p:nvSpPr>
        <p:spPr>
          <a:xfrm>
            <a:off x="352425" y="309093"/>
            <a:ext cx="6743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JC/T 984 starting formulation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（</a:t>
            </a:r>
            <a:r>
              <a:rPr lang="en-US" altLang="zh-CN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3:10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）</a:t>
            </a:r>
            <a:endParaRPr lang="en-US" sz="2000" b="1" cap="all" dirty="0">
              <a:solidFill>
                <a:schemeClr val="accent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81090"/>
              </p:ext>
            </p:extLst>
          </p:nvPr>
        </p:nvGraphicFramePr>
        <p:xfrm>
          <a:off x="430168" y="1024035"/>
          <a:ext cx="6666091" cy="5075785"/>
        </p:xfrm>
        <a:graphic>
          <a:graphicData uri="http://schemas.openxmlformats.org/drawingml/2006/table">
            <a:tbl>
              <a:tblPr firstRow="1" firstCol="1" bandRow="1"/>
              <a:tblGrid>
                <a:gridCol w="1904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9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94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CACO3</a:t>
                      </a: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623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Liquid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part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：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ENCOR 446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Water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67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Foamaster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NXZ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623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Powder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part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：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58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P.O 42.5 cement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00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Sand</a:t>
                      </a:r>
                      <a:r>
                        <a:rPr lang="en-US" altLang="zh-CN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（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70-140mesh</a:t>
                      </a: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）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67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CaCO3</a:t>
                      </a:r>
                      <a:r>
                        <a:rPr lang="zh-CN" altLang="en-US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325</a:t>
                      </a:r>
                      <a:r>
                        <a:rPr lang="zh-CN" altLang="en-US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目）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85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.05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L:P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3:10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Results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JC/T 984 I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Flowability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cm,0min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62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Bonding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strength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Mpa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.98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≥0</a:t>
                      </a: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.8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5623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Compressive strength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/MPa</a:t>
                      </a:r>
                      <a:endParaRPr lang="zh-CN" altLang="en-US" sz="1400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lang="en-US" altLang="zh-CN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Flexural strength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/MPa</a:t>
                      </a:r>
                      <a:endParaRPr lang="zh-CN" altLang="en-US" sz="14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Water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absorption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.81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≤6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51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ENCOR 446 CS water absorption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5</a:t>
            </a:fld>
            <a:endParaRPr lang="fr-FR"/>
          </a:p>
        </p:txBody>
      </p:sp>
      <p:sp>
        <p:nvSpPr>
          <p:cNvPr id="3" name="TextBox 2"/>
          <p:cNvSpPr txBox="1"/>
          <p:nvPr/>
        </p:nvSpPr>
        <p:spPr>
          <a:xfrm>
            <a:off x="1367184" y="4664427"/>
            <a:ext cx="507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L:P=3:10   P:C=0.13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583848"/>
              </p:ext>
            </p:extLst>
          </p:nvPr>
        </p:nvGraphicFramePr>
        <p:xfrm>
          <a:off x="1044844" y="1314899"/>
          <a:ext cx="5074276" cy="3209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584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ENCOR 446 CS strength performance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6</a:t>
            </a:fld>
            <a:endParaRPr lang="fr-FR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7438645"/>
              </p:ext>
            </p:extLst>
          </p:nvPr>
        </p:nvGraphicFramePr>
        <p:xfrm>
          <a:off x="549900" y="147347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116813"/>
              </p:ext>
            </p:extLst>
          </p:nvPr>
        </p:nvGraphicFramePr>
        <p:xfrm>
          <a:off x="5955357" y="147347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81081" y="4495462"/>
            <a:ext cx="507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L:P=3:10   P:C=0.13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1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7</a:t>
            </a:fld>
            <a:endParaRPr lang="fr-FR"/>
          </a:p>
        </p:txBody>
      </p:sp>
      <p:sp>
        <p:nvSpPr>
          <p:cNvPr id="3" name="TextBox 2"/>
          <p:cNvSpPr txBox="1"/>
          <p:nvPr/>
        </p:nvSpPr>
        <p:spPr>
          <a:xfrm>
            <a:off x="352425" y="309093"/>
            <a:ext cx="6743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JC/T </a:t>
            </a:r>
            <a:r>
              <a:rPr lang="en-US" sz="2000" b="1" cap="all" dirty="0" smtClean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984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altLang="zh-CN" sz="2000" b="1" cap="all" dirty="0" smtClean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starting formulation</a:t>
            </a:r>
            <a:r>
              <a:rPr lang="zh-CN" altLang="en-US" sz="2000" b="1" cap="all" dirty="0" smtClean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（</a:t>
            </a:r>
            <a:r>
              <a:rPr lang="en-US" altLang="zh-CN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3:10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）</a:t>
            </a:r>
            <a:endParaRPr lang="en-US" sz="2000" b="1" cap="all" dirty="0">
              <a:solidFill>
                <a:schemeClr val="accent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912549"/>
              </p:ext>
            </p:extLst>
          </p:nvPr>
        </p:nvGraphicFramePr>
        <p:xfrm>
          <a:off x="532964" y="1014781"/>
          <a:ext cx="6382756" cy="4780786"/>
        </p:xfrm>
        <a:graphic>
          <a:graphicData uri="http://schemas.openxmlformats.org/drawingml/2006/table">
            <a:tbl>
              <a:tblPr firstRow="1" firstCol="1" bandRow="1"/>
              <a:tblGrid>
                <a:gridCol w="182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3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 CACO3</a:t>
                      </a: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623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Liquid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part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：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ENCOR 446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Water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72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Foamaster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NXZ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623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Powder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part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：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58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P.O 42.5 cement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00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Sand</a:t>
                      </a: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（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70-140mesh</a:t>
                      </a: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）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85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.06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L:P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3:10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Results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JC/T 984 I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Flowability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cm,0min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30.5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62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Bonding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strength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Mpa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≥0</a:t>
                      </a: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.8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623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Compressive strength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/MPa</a:t>
                      </a:r>
                      <a:endParaRPr lang="zh-CN" altLang="en-US" sz="1400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36.6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lang="en-US" altLang="zh-CN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Flexural strength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/MPa</a:t>
                      </a:r>
                      <a:endParaRPr lang="zh-CN" altLang="en-US" sz="14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13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Water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absorption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4.43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≤6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11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8</a:t>
            </a:fld>
            <a:endParaRPr lang="fr-FR"/>
          </a:p>
        </p:txBody>
      </p:sp>
      <p:sp>
        <p:nvSpPr>
          <p:cNvPr id="3" name="TextBox 2"/>
          <p:cNvSpPr txBox="1"/>
          <p:nvPr/>
        </p:nvSpPr>
        <p:spPr>
          <a:xfrm>
            <a:off x="352425" y="309093"/>
            <a:ext cx="6743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JC/T 984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altLang="zh-CN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starting formulation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（</a:t>
            </a:r>
            <a:r>
              <a:rPr lang="en-US" altLang="zh-CN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1:4</a:t>
            </a:r>
            <a:r>
              <a:rPr lang="zh-CN" altLang="en-US" sz="2000" b="1" cap="all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rPr>
              <a:t>）</a:t>
            </a:r>
            <a:endParaRPr lang="en-US" sz="2000" b="1" cap="all" dirty="0">
              <a:solidFill>
                <a:schemeClr val="accent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122505"/>
              </p:ext>
            </p:extLst>
          </p:nvPr>
        </p:nvGraphicFramePr>
        <p:xfrm>
          <a:off x="352425" y="1033197"/>
          <a:ext cx="7889585" cy="5057462"/>
        </p:xfrm>
        <a:graphic>
          <a:graphicData uri="http://schemas.openxmlformats.org/drawingml/2006/table">
            <a:tbl>
              <a:tblPr firstRow="1" firstCol="1" bandRow="1"/>
              <a:tblGrid>
                <a:gridCol w="1775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8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Without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CaCO3</a:t>
                      </a: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CaCO3</a:t>
                      </a: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623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Liquid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part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：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ENCOR 446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Water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64.7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64.7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Foamaster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NXZ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623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Powder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part</a:t>
                      </a: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：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58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P.O 42.5 cement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00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Sand</a:t>
                      </a: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（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70-140mesh</a:t>
                      </a: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）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54.7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67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CaCO3</a:t>
                      </a:r>
                      <a:r>
                        <a:rPr lang="zh-CN" altLang="en-US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325mesh</a:t>
                      </a:r>
                      <a:r>
                        <a:rPr lang="zh-CN" altLang="en-US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9.7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85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L:P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1:4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Results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JC/T 984 I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Flowability</a:t>
                      </a: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cm,0min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62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Bonding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strength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Mpa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1.37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≥0</a:t>
                      </a: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.8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5623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altLang="zh-CN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1.52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Compressive strength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/MPa</a:t>
                      </a:r>
                      <a:endParaRPr lang="zh-CN" altLang="en-US" sz="1400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31.4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lang="en-US" altLang="zh-CN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Flexural strength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/MPa</a:t>
                      </a:r>
                      <a:endParaRPr lang="zh-CN" altLang="en-US" sz="14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12.3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≥6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56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Water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absorption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542" marR="635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5.84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121914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≤6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08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ENCOR 446 CS for CTA application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452B-8DA9-46DD-AEB3-494A979A35B7}" type="slidenum">
              <a:rPr lang="fr-FR" smtClean="0"/>
              <a:t>9</a:t>
            </a:fld>
            <a:endParaRPr lang="fr-FR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492117"/>
              </p:ext>
            </p:extLst>
          </p:nvPr>
        </p:nvGraphicFramePr>
        <p:xfrm>
          <a:off x="573275" y="1139507"/>
          <a:ext cx="7334353" cy="1737906"/>
        </p:xfrm>
        <a:graphic>
          <a:graphicData uri="http://schemas.openxmlformats.org/drawingml/2006/table">
            <a:tbl>
              <a:tblPr firstRow="1" firstCol="1" bandRow="1"/>
              <a:tblGrid>
                <a:gridCol w="2268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6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3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30% 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ENCOR 446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35% 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ENCOR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446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30% </a:t>
                      </a:r>
                      <a:r>
                        <a:rPr lang="en-US" sz="1600" dirty="0" err="1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Styrofan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ECO 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7623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30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Bonding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strength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/MPa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30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Bonding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strength after water treatment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/MPa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7839" r="7103" b="1865"/>
          <a:stretch/>
        </p:blipFill>
        <p:spPr bwMode="auto">
          <a:xfrm rot="5400000">
            <a:off x="2407280" y="1889375"/>
            <a:ext cx="2627288" cy="50412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3186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other-slide">
  <a:themeElements>
    <a:clrScheme name="ARKEMA">
      <a:dk1>
        <a:srgbClr val="000000"/>
      </a:dk1>
      <a:lt1>
        <a:srgbClr val="FFFFFF"/>
      </a:lt1>
      <a:dk2>
        <a:srgbClr val="D7D8D9"/>
      </a:dk2>
      <a:lt2>
        <a:srgbClr val="353637"/>
      </a:lt2>
      <a:accent1>
        <a:srgbClr val="E30040"/>
      </a:accent1>
      <a:accent2>
        <a:srgbClr val="003576"/>
      </a:accent2>
      <a:accent3>
        <a:srgbClr val="F39900"/>
      </a:accent3>
      <a:accent4>
        <a:srgbClr val="472F92"/>
      </a:accent4>
      <a:accent5>
        <a:srgbClr val="17A345"/>
      </a:accent5>
      <a:accent6>
        <a:srgbClr val="00B5D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8893</TotalTime>
  <Words>519</Words>
  <Application>Microsoft Office PowerPoint</Application>
  <PresentationFormat>Custom</PresentationFormat>
  <Paragraphs>232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宋体</vt:lpstr>
      <vt:lpstr>宋体</vt:lpstr>
      <vt:lpstr>Microsoft YaHei</vt:lpstr>
      <vt:lpstr>Arial</vt:lpstr>
      <vt:lpstr>Calibri</vt:lpstr>
      <vt:lpstr>Century Gothic</vt:lpstr>
      <vt:lpstr>Tahoma</vt:lpstr>
      <vt:lpstr>Times New Roman</vt:lpstr>
      <vt:lpstr>Wingdings</vt:lpstr>
      <vt:lpstr>Mother-slide</vt:lpstr>
      <vt:lpstr>Diapositive think-cell</vt:lpstr>
      <vt:lpstr>PowerPoint Presentation</vt:lpstr>
      <vt:lpstr>ENCOR 446 CS basic data</vt:lpstr>
      <vt:lpstr>PowerPoint Presentation</vt:lpstr>
      <vt:lpstr>PowerPoint Presentation</vt:lpstr>
      <vt:lpstr>ENCOR 446 CS water absorption</vt:lpstr>
      <vt:lpstr>ENCOR 446 CS strength performance</vt:lpstr>
      <vt:lpstr>PowerPoint Presentation</vt:lpstr>
      <vt:lpstr>PowerPoint Presentation</vt:lpstr>
      <vt:lpstr>ENCOR 446 CS for CTA application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fsaux</dc:creator>
  <cp:lastModifiedBy>WEI Richard</cp:lastModifiedBy>
  <cp:revision>316</cp:revision>
  <dcterms:created xsi:type="dcterms:W3CDTF">2016-05-18T13:14:18Z</dcterms:created>
  <dcterms:modified xsi:type="dcterms:W3CDTF">2021-07-19T01:10:45Z</dcterms:modified>
</cp:coreProperties>
</file>